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handoutMasterIdLst>
    <p:handoutMasterId r:id="rId35"/>
  </p:handoutMasterIdLst>
  <p:sldIdLst>
    <p:sldId id="256" r:id="rId3"/>
    <p:sldId id="257" r:id="rId4"/>
    <p:sldId id="277" r:id="rId5"/>
    <p:sldId id="279" r:id="rId6"/>
    <p:sldId id="278" r:id="rId7"/>
    <p:sldId id="285" r:id="rId8"/>
    <p:sldId id="286" r:id="rId9"/>
    <p:sldId id="292" r:id="rId10"/>
    <p:sldId id="287" r:id="rId11"/>
    <p:sldId id="288" r:id="rId12"/>
    <p:sldId id="301" r:id="rId13"/>
    <p:sldId id="302" r:id="rId14"/>
    <p:sldId id="305" r:id="rId15"/>
    <p:sldId id="318" r:id="rId16"/>
    <p:sldId id="309" r:id="rId17"/>
    <p:sldId id="319" r:id="rId18"/>
    <p:sldId id="304" r:id="rId19"/>
    <p:sldId id="315" r:id="rId20"/>
    <p:sldId id="295" r:id="rId21"/>
    <p:sldId id="290" r:id="rId22"/>
    <p:sldId id="296" r:id="rId23"/>
    <p:sldId id="297" r:id="rId24"/>
    <p:sldId id="320" r:id="rId25"/>
    <p:sldId id="298" r:id="rId26"/>
    <p:sldId id="299" r:id="rId27"/>
    <p:sldId id="316" r:id="rId28"/>
    <p:sldId id="300" r:id="rId29"/>
    <p:sldId id="317" r:id="rId30"/>
    <p:sldId id="313" r:id="rId31"/>
    <p:sldId id="314" r:id="rId32"/>
    <p:sldId id="276" r:id="rId33"/>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1297">
          <p15:clr>
            <a:srgbClr val="A4A3A4"/>
          </p15:clr>
        </p15:guide>
      </p15:sldGuideLst>
    </p:ext>
    <p:ext uri="{2D200454-40CA-4A62-9FC3-DE9A4176ACB9}">
      <p15:notesGuideLst xmlns="" xmlns:p15="http://schemas.microsoft.com/office/powerpoint/2012/main">
        <p15:guide id="1" orient="horz" pos="3104" userDrawn="1">
          <p15:clr>
            <a:srgbClr val="A4A3A4"/>
          </p15:clr>
        </p15:guide>
        <p15:guide id="2" pos="211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49"/>
    <a:srgbClr val="FFFFFF"/>
    <a:srgbClr val="DC291A"/>
    <a:srgbClr val="E2E0DE"/>
    <a:srgbClr val="1C5089"/>
    <a:srgbClr val="016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946" autoAdjust="0"/>
  </p:normalViewPr>
  <p:slideViewPr>
    <p:cSldViewPr snapToGrid="0">
      <p:cViewPr>
        <p:scale>
          <a:sx n="107" d="100"/>
          <a:sy n="107" d="100"/>
        </p:scale>
        <p:origin x="-90" y="18"/>
      </p:cViewPr>
      <p:guideLst>
        <p:guide orient="horz"/>
        <p:guide pos="1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02" y="-114"/>
      </p:cViewPr>
      <p:guideLst>
        <p:guide orient="horz" pos="311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2687" tIns="46344" rIns="92687" bIns="46344"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3633"/>
          </a:xfrm>
          <a:prstGeom prst="rect">
            <a:avLst/>
          </a:prstGeom>
        </p:spPr>
        <p:txBody>
          <a:bodyPr vert="horz" lIns="92687" tIns="46344" rIns="92687" bIns="46344" rtlCol="0"/>
          <a:lstStyle>
            <a:lvl1pPr algn="r">
              <a:defRPr sz="1200"/>
            </a:lvl1pPr>
          </a:lstStyle>
          <a:p>
            <a:fld id="{3E6270E7-9B78-4A78-A88D-A6DA910AEBEC}" type="datetimeFigureOut">
              <a:rPr lang="fr-FR" smtClean="0"/>
              <a:pPr/>
              <a:t>22/02/2017</a:t>
            </a:fld>
            <a:endParaRPr lang="fr-FR"/>
          </a:p>
        </p:txBody>
      </p:sp>
      <p:sp>
        <p:nvSpPr>
          <p:cNvPr id="4" name="Espace réservé du pied de page 3"/>
          <p:cNvSpPr>
            <a:spLocks noGrp="1"/>
          </p:cNvSpPr>
          <p:nvPr>
            <p:ph type="ftr" sz="quarter" idx="2"/>
          </p:nvPr>
        </p:nvSpPr>
        <p:spPr>
          <a:xfrm>
            <a:off x="0" y="9377317"/>
            <a:ext cx="2945659" cy="493633"/>
          </a:xfrm>
          <a:prstGeom prst="rect">
            <a:avLst/>
          </a:prstGeom>
        </p:spPr>
        <p:txBody>
          <a:bodyPr vert="horz" lIns="92687" tIns="46344" rIns="92687" bIns="4634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377317"/>
            <a:ext cx="2945659" cy="493633"/>
          </a:xfrm>
          <a:prstGeom prst="rect">
            <a:avLst/>
          </a:prstGeom>
        </p:spPr>
        <p:txBody>
          <a:bodyPr vert="horz" lIns="92687" tIns="46344" rIns="92687" bIns="46344" rtlCol="0" anchor="b"/>
          <a:lstStyle>
            <a:lvl1pPr algn="r">
              <a:defRPr sz="1200"/>
            </a:lvl1pPr>
          </a:lstStyle>
          <a:p>
            <a:fld id="{07EA9D8E-CDAB-41D9-B133-62350DC822AD}" type="slidenum">
              <a:rPr lang="fr-FR" smtClean="0"/>
              <a:pPr/>
              <a:t>‹N°›</a:t>
            </a:fld>
            <a:endParaRPr lang="fr-FR"/>
          </a:p>
        </p:txBody>
      </p:sp>
    </p:spTree>
    <p:extLst>
      <p:ext uri="{BB962C8B-B14F-4D97-AF65-F5344CB8AC3E}">
        <p14:creationId xmlns:p14="http://schemas.microsoft.com/office/powerpoint/2010/main" val="2899711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2687" tIns="46344" rIns="92687" bIns="46344"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3633"/>
          </a:xfrm>
          <a:prstGeom prst="rect">
            <a:avLst/>
          </a:prstGeom>
        </p:spPr>
        <p:txBody>
          <a:bodyPr vert="horz" lIns="92687" tIns="46344" rIns="92687" bIns="46344" rtlCol="0"/>
          <a:lstStyle>
            <a:lvl1pPr algn="r">
              <a:defRPr sz="1200"/>
            </a:lvl1pPr>
          </a:lstStyle>
          <a:p>
            <a:fld id="{115C80FF-9E4A-4C6A-8034-4CF46BD92D1C}" type="datetimeFigureOut">
              <a:rPr lang="fr-FR" smtClean="0"/>
              <a:pPr/>
              <a:t>22/02/2017</a:t>
            </a:fld>
            <a:endParaRPr lang="fr-FR"/>
          </a:p>
        </p:txBody>
      </p:sp>
      <p:sp>
        <p:nvSpPr>
          <p:cNvPr id="4" name="Espace réservé de l'image des diapositives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2687" tIns="46344" rIns="92687" bIns="46344" rtlCol="0" anchor="ctr"/>
          <a:lstStyle/>
          <a:p>
            <a:endParaRPr lang="fr-FR"/>
          </a:p>
        </p:txBody>
      </p:sp>
      <p:sp>
        <p:nvSpPr>
          <p:cNvPr id="5" name="Espace réservé des commentaires 4"/>
          <p:cNvSpPr>
            <a:spLocks noGrp="1"/>
          </p:cNvSpPr>
          <p:nvPr>
            <p:ph type="body" sz="quarter" idx="3"/>
          </p:nvPr>
        </p:nvSpPr>
        <p:spPr>
          <a:xfrm>
            <a:off x="679768" y="4689516"/>
            <a:ext cx="5438140" cy="4442698"/>
          </a:xfrm>
          <a:prstGeom prst="rect">
            <a:avLst/>
          </a:prstGeom>
        </p:spPr>
        <p:txBody>
          <a:bodyPr vert="horz" lIns="92687" tIns="46344" rIns="92687" bIns="4634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7"/>
            <a:ext cx="2945659" cy="493633"/>
          </a:xfrm>
          <a:prstGeom prst="rect">
            <a:avLst/>
          </a:prstGeom>
        </p:spPr>
        <p:txBody>
          <a:bodyPr vert="horz" lIns="92687" tIns="46344" rIns="92687" bIns="4634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377317"/>
            <a:ext cx="2945659" cy="493633"/>
          </a:xfrm>
          <a:prstGeom prst="rect">
            <a:avLst/>
          </a:prstGeom>
        </p:spPr>
        <p:txBody>
          <a:bodyPr vert="horz" lIns="92687" tIns="46344" rIns="92687" bIns="46344" rtlCol="0" anchor="b"/>
          <a:lstStyle>
            <a:lvl1pPr algn="r">
              <a:defRPr sz="1200"/>
            </a:lvl1pPr>
          </a:lstStyle>
          <a:p>
            <a:fld id="{18D0786D-ED72-46EF-8CEA-4A4F3421B54D}" type="slidenum">
              <a:rPr lang="fr-FR" smtClean="0"/>
              <a:pPr/>
              <a:t>‹N°›</a:t>
            </a:fld>
            <a:endParaRPr lang="fr-FR"/>
          </a:p>
        </p:txBody>
      </p:sp>
    </p:spTree>
    <p:extLst>
      <p:ext uri="{BB962C8B-B14F-4D97-AF65-F5344CB8AC3E}">
        <p14:creationId xmlns:p14="http://schemas.microsoft.com/office/powerpoint/2010/main" val="41211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a:t>
            </a:fld>
            <a:endParaRPr lang="fr-FR"/>
          </a:p>
        </p:txBody>
      </p:sp>
    </p:spTree>
    <p:extLst>
      <p:ext uri="{BB962C8B-B14F-4D97-AF65-F5344CB8AC3E}">
        <p14:creationId xmlns:p14="http://schemas.microsoft.com/office/powerpoint/2010/main" val="69222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52438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11</a:t>
            </a:fld>
            <a:endParaRPr lang="fr-FR"/>
          </a:p>
        </p:txBody>
      </p:sp>
    </p:spTree>
    <p:extLst>
      <p:ext uri="{BB962C8B-B14F-4D97-AF65-F5344CB8AC3E}">
        <p14:creationId xmlns:p14="http://schemas.microsoft.com/office/powerpoint/2010/main" val="367255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12</a:t>
            </a:fld>
            <a:endParaRPr lang="fr-FR"/>
          </a:p>
        </p:txBody>
      </p:sp>
    </p:spTree>
    <p:extLst>
      <p:ext uri="{BB962C8B-B14F-4D97-AF65-F5344CB8AC3E}">
        <p14:creationId xmlns:p14="http://schemas.microsoft.com/office/powerpoint/2010/main" val="5899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53159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15</a:t>
            </a:fld>
            <a:endParaRPr lang="fr-FR"/>
          </a:p>
        </p:txBody>
      </p:sp>
    </p:spTree>
    <p:extLst>
      <p:ext uri="{BB962C8B-B14F-4D97-AF65-F5344CB8AC3E}">
        <p14:creationId xmlns:p14="http://schemas.microsoft.com/office/powerpoint/2010/main" val="302718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16</a:t>
            </a:fld>
            <a:endParaRPr lang="fr-FR"/>
          </a:p>
        </p:txBody>
      </p:sp>
    </p:spTree>
    <p:extLst>
      <p:ext uri="{BB962C8B-B14F-4D97-AF65-F5344CB8AC3E}">
        <p14:creationId xmlns:p14="http://schemas.microsoft.com/office/powerpoint/2010/main" val="132611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406873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19</a:t>
            </a:fld>
            <a:endParaRPr lang="fr-FR"/>
          </a:p>
        </p:txBody>
      </p:sp>
    </p:spTree>
    <p:extLst>
      <p:ext uri="{BB962C8B-B14F-4D97-AF65-F5344CB8AC3E}">
        <p14:creationId xmlns:p14="http://schemas.microsoft.com/office/powerpoint/2010/main" val="247781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20</a:t>
            </a:fld>
            <a:endParaRPr lang="fr-FR"/>
          </a:p>
        </p:txBody>
      </p:sp>
    </p:spTree>
    <p:extLst>
      <p:ext uri="{BB962C8B-B14F-4D97-AF65-F5344CB8AC3E}">
        <p14:creationId xmlns:p14="http://schemas.microsoft.com/office/powerpoint/2010/main" val="271835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21</a:t>
            </a:fld>
            <a:endParaRPr lang="fr-FR"/>
          </a:p>
        </p:txBody>
      </p:sp>
    </p:spTree>
    <p:extLst>
      <p:ext uri="{BB962C8B-B14F-4D97-AF65-F5344CB8AC3E}">
        <p14:creationId xmlns:p14="http://schemas.microsoft.com/office/powerpoint/2010/main" val="424034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014D36D-F5B1-4773-BEE3-4871A0D50A03}" type="slidenum">
              <a:rPr lang="fr-FR" smtClean="0">
                <a:solidFill>
                  <a:prstClr val="black"/>
                </a:solidFill>
              </a:rPr>
              <a:pPr/>
              <a:t>2</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Tree>
    <p:extLst>
      <p:ext uri="{BB962C8B-B14F-4D97-AF65-F5344CB8AC3E}">
        <p14:creationId xmlns:p14="http://schemas.microsoft.com/office/powerpoint/2010/main" val="2532162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22</a:t>
            </a:fld>
            <a:endParaRPr lang="fr-FR"/>
          </a:p>
        </p:txBody>
      </p:sp>
    </p:spTree>
    <p:extLst>
      <p:ext uri="{BB962C8B-B14F-4D97-AF65-F5344CB8AC3E}">
        <p14:creationId xmlns:p14="http://schemas.microsoft.com/office/powerpoint/2010/main" val="205850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23</a:t>
            </a:fld>
            <a:endParaRPr lang="fr-FR"/>
          </a:p>
        </p:txBody>
      </p:sp>
    </p:spTree>
    <p:extLst>
      <p:ext uri="{BB962C8B-B14F-4D97-AF65-F5344CB8AC3E}">
        <p14:creationId xmlns:p14="http://schemas.microsoft.com/office/powerpoint/2010/main" val="63980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24</a:t>
            </a:fld>
            <a:endParaRPr lang="fr-FR"/>
          </a:p>
        </p:txBody>
      </p:sp>
    </p:spTree>
    <p:extLst>
      <p:ext uri="{BB962C8B-B14F-4D97-AF65-F5344CB8AC3E}">
        <p14:creationId xmlns:p14="http://schemas.microsoft.com/office/powerpoint/2010/main" val="4143167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25</a:t>
            </a:fld>
            <a:endParaRPr lang="fr-FR"/>
          </a:p>
        </p:txBody>
      </p:sp>
    </p:spTree>
    <p:extLst>
      <p:ext uri="{BB962C8B-B14F-4D97-AF65-F5344CB8AC3E}">
        <p14:creationId xmlns:p14="http://schemas.microsoft.com/office/powerpoint/2010/main" val="2586110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883098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27</a:t>
            </a:fld>
            <a:endParaRPr lang="fr-FR"/>
          </a:p>
        </p:txBody>
      </p:sp>
    </p:spTree>
    <p:extLst>
      <p:ext uri="{BB962C8B-B14F-4D97-AF65-F5344CB8AC3E}">
        <p14:creationId xmlns:p14="http://schemas.microsoft.com/office/powerpoint/2010/main" val="1156912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405845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2988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6877">
              <a:defRPr/>
            </a:pPr>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19014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8D0786D-ED72-46EF-8CEA-4A4F3421B54D}" type="slidenum">
              <a:rPr lang="fr-FR" smtClean="0"/>
              <a:pPr/>
              <a:t>5</a:t>
            </a:fld>
            <a:endParaRPr lang="fr-FR"/>
          </a:p>
        </p:txBody>
      </p:sp>
    </p:spTree>
    <p:extLst>
      <p:ext uri="{BB962C8B-B14F-4D97-AF65-F5344CB8AC3E}">
        <p14:creationId xmlns:p14="http://schemas.microsoft.com/office/powerpoint/2010/main" val="25963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79964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33384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34255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A014D36D-F5B1-4773-BEE3-4871A0D50A03}"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1176871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26.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27.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jpe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5.jpe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p:cNvSpPr/>
          <p:nvPr userDrawn="1"/>
        </p:nvSpPr>
        <p:spPr>
          <a:xfrm>
            <a:off x="9939" y="0"/>
            <a:ext cx="9144000" cy="3433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ctrTitle"/>
          </p:nvPr>
        </p:nvSpPr>
        <p:spPr>
          <a:xfrm>
            <a:off x="4124427" y="2314307"/>
            <a:ext cx="4807671" cy="1852343"/>
          </a:xfrm>
        </p:spPr>
        <p:txBody>
          <a:bodyPr anchor="t">
            <a:normAutofit/>
          </a:bodyPr>
          <a:lstStyle>
            <a:lvl1pPr algn="l">
              <a:lnSpc>
                <a:spcPts val="4000"/>
              </a:lnSpc>
              <a:spcAft>
                <a:spcPts val="300"/>
              </a:spcAft>
              <a:defRPr sz="4000">
                <a:solidFill>
                  <a:srgbClr val="DC291A"/>
                </a:solidFill>
                <a:latin typeface="+mj-lt"/>
              </a:defRPr>
            </a:lvl1pPr>
          </a:lstStyle>
          <a:p>
            <a:r>
              <a:rPr lang="fr-FR" dirty="0" smtClean="0"/>
              <a:t>Cliquez pour modifier le style du titre</a:t>
            </a:r>
            <a:endParaRPr lang="fr-FR" dirty="0"/>
          </a:p>
        </p:txBody>
      </p:sp>
      <p:sp>
        <p:nvSpPr>
          <p:cNvPr id="24" name="Sous-titre 2"/>
          <p:cNvSpPr>
            <a:spLocks noGrp="1"/>
          </p:cNvSpPr>
          <p:nvPr>
            <p:ph type="subTitle" idx="1" hasCustomPrompt="1"/>
          </p:nvPr>
        </p:nvSpPr>
        <p:spPr>
          <a:xfrm>
            <a:off x="4124392" y="4574371"/>
            <a:ext cx="4807706" cy="497250"/>
          </a:xfrm>
        </p:spPr>
        <p:txBody>
          <a:bodyPr>
            <a:normAutofit/>
          </a:bodyPr>
          <a:lstStyle>
            <a:lvl1pPr marL="0" indent="0" algn="l">
              <a:buNone/>
              <a:defRPr sz="2800" b="1" baseline="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titre</a:t>
            </a:r>
            <a:endParaRPr lang="fr-FR" dirty="0"/>
          </a:p>
        </p:txBody>
      </p:sp>
      <p:pic>
        <p:nvPicPr>
          <p:cNvPr id="26" name="Picture 2"/>
          <p:cNvPicPr>
            <a:picLocks noChangeAspect="1" noChangeArrowheads="1"/>
          </p:cNvPicPr>
          <p:nvPr userDrawn="1"/>
        </p:nvPicPr>
        <p:blipFill>
          <a:blip r:embed="rId2" cstate="screen"/>
          <a:stretch>
            <a:fillRect/>
          </a:stretch>
        </p:blipFill>
        <p:spPr bwMode="auto">
          <a:xfrm>
            <a:off x="455090" y="6124543"/>
            <a:ext cx="2018582" cy="588224"/>
          </a:xfrm>
          <a:prstGeom prst="rect">
            <a:avLst/>
          </a:prstGeom>
          <a:noFill/>
          <a:ln w="9525">
            <a:noFill/>
            <a:miter lim="800000"/>
            <a:headEnd/>
            <a:tailEnd/>
          </a:ln>
        </p:spPr>
      </p:pic>
      <p:grpSp>
        <p:nvGrpSpPr>
          <p:cNvPr id="3" name="Groupe 51"/>
          <p:cNvGrpSpPr/>
          <p:nvPr userDrawn="1"/>
        </p:nvGrpSpPr>
        <p:grpSpPr>
          <a:xfrm>
            <a:off x="425204" y="1090217"/>
            <a:ext cx="2861788" cy="1781671"/>
            <a:chOff x="387217" y="1361880"/>
            <a:chExt cx="2861788" cy="1781671"/>
          </a:xfrm>
        </p:grpSpPr>
        <p:grpSp>
          <p:nvGrpSpPr>
            <p:cNvPr id="4" name="Groupe 22"/>
            <p:cNvGrpSpPr/>
            <p:nvPr/>
          </p:nvGrpSpPr>
          <p:grpSpPr>
            <a:xfrm rot="21044266">
              <a:off x="1606270" y="1834501"/>
              <a:ext cx="446717" cy="465232"/>
              <a:chOff x="1843211" y="1556429"/>
              <a:chExt cx="529627" cy="551579"/>
            </a:xfrm>
          </p:grpSpPr>
          <p:pic>
            <p:nvPicPr>
              <p:cNvPr id="61" name="Picture 8" descr="C:\_Clients\PPT\edenred-ppt\COMMERCIAL\PPT\preparation\ombre.png"/>
              <p:cNvPicPr>
                <a:picLocks noChangeAspect="1" noChangeArrowheads="1"/>
              </p:cNvPicPr>
              <p:nvPr/>
            </p:nvPicPr>
            <p:blipFill>
              <a:blip r:embed="rId3" cstate="screen"/>
              <a:srcRect/>
              <a:stretch>
                <a:fillRect/>
              </a:stretch>
            </p:blipFill>
            <p:spPr bwMode="auto">
              <a:xfrm>
                <a:off x="1843211" y="1786252"/>
                <a:ext cx="326946" cy="321756"/>
              </a:xfrm>
              <a:prstGeom prst="rect">
                <a:avLst/>
              </a:prstGeom>
              <a:noFill/>
            </p:spPr>
          </p:pic>
          <p:pic>
            <p:nvPicPr>
              <p:cNvPr id="62" name="Picture 2" descr="C:\_Clients\PPT\edenred-ppt\Masque_personnalisable\graphisme\visuels\visuel_04.png"/>
              <p:cNvPicPr>
                <a:picLocks noChangeAspect="1" noChangeArrowheads="1"/>
              </p:cNvPicPr>
              <p:nvPr/>
            </p:nvPicPr>
            <p:blipFill>
              <a:blip r:embed="rId4" cstate="screen"/>
              <a:srcRect/>
              <a:stretch>
                <a:fillRect/>
              </a:stretch>
            </p:blipFill>
            <p:spPr bwMode="auto">
              <a:xfrm>
                <a:off x="1864331" y="1556429"/>
                <a:ext cx="508507" cy="508507"/>
              </a:xfrm>
              <a:prstGeom prst="rect">
                <a:avLst/>
              </a:prstGeom>
              <a:noFill/>
            </p:spPr>
          </p:pic>
        </p:grpSp>
        <p:grpSp>
          <p:nvGrpSpPr>
            <p:cNvPr id="5" name="Groupe 54"/>
            <p:cNvGrpSpPr/>
            <p:nvPr/>
          </p:nvGrpSpPr>
          <p:grpSpPr>
            <a:xfrm rot="21044266">
              <a:off x="957995" y="2372931"/>
              <a:ext cx="267691" cy="270106"/>
              <a:chOff x="658491" y="253176"/>
              <a:chExt cx="1794307" cy="1810493"/>
            </a:xfrm>
          </p:grpSpPr>
          <p:pic>
            <p:nvPicPr>
              <p:cNvPr id="57"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59" name="Rectangle à coins arrondis 5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0" name="Rectangle 5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7" name="Groupe 54"/>
            <p:cNvGrpSpPr/>
            <p:nvPr/>
          </p:nvGrpSpPr>
          <p:grpSpPr>
            <a:xfrm rot="21044266">
              <a:off x="1162944" y="1980945"/>
              <a:ext cx="392618" cy="396160"/>
              <a:chOff x="658491" y="253176"/>
              <a:chExt cx="1794307" cy="1810493"/>
            </a:xfrm>
          </p:grpSpPr>
          <p:pic>
            <p:nvPicPr>
              <p:cNvPr id="53" name="Picture 8" descr="C:\_Clients\PPT\edenred-ppt\COMMERCIAL\PPT\preparation\ombre.png"/>
              <p:cNvPicPr>
                <a:picLocks noChangeAspect="1" noChangeArrowheads="1"/>
              </p:cNvPicPr>
              <p:nvPr/>
            </p:nvPicPr>
            <p:blipFill>
              <a:blip r:embed="rId6"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55" name="Rectangle à coins arrondis 54"/>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56" name="Rectangle 55"/>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p:nvGrpSpPr>
          <p:grpSpPr>
            <a:xfrm rot="21044266">
              <a:off x="2619895" y="2123528"/>
              <a:ext cx="337526" cy="340571"/>
              <a:chOff x="658491" y="253176"/>
              <a:chExt cx="1794307" cy="1810493"/>
            </a:xfrm>
          </p:grpSpPr>
          <p:pic>
            <p:nvPicPr>
              <p:cNvPr id="49" name="Picture 8" descr="C:\_Clients\PPT\edenred-ppt\COMMERCIAL\PPT\preparation\ombre.png"/>
              <p:cNvPicPr>
                <a:picLocks noChangeAspect="1" noChangeArrowheads="1"/>
              </p:cNvPicPr>
              <p:nvPr/>
            </p:nvPicPr>
            <p:blipFill>
              <a:blip r:embed="rId7" cstate="screen"/>
              <a:srcRect/>
              <a:stretch>
                <a:fillRect/>
              </a:stretch>
            </p:blipFill>
            <p:spPr bwMode="auto">
              <a:xfrm>
                <a:off x="658491" y="882569"/>
                <a:ext cx="1200150" cy="1181100"/>
              </a:xfrm>
              <a:prstGeom prst="rect">
                <a:avLst/>
              </a:prstGeom>
              <a:noFill/>
            </p:spPr>
          </p:pic>
          <p:grpSp>
            <p:nvGrpSpPr>
              <p:cNvPr id="11" name="Groupe 51"/>
              <p:cNvGrpSpPr/>
              <p:nvPr/>
            </p:nvGrpSpPr>
            <p:grpSpPr>
              <a:xfrm>
                <a:off x="855520" y="253176"/>
                <a:ext cx="1597278" cy="1543293"/>
                <a:chOff x="4271263" y="4364665"/>
                <a:chExt cx="1597278" cy="1543293"/>
              </a:xfrm>
            </p:grpSpPr>
            <p:sp>
              <p:nvSpPr>
                <p:cNvPr id="51" name="Rectangle à coins arrondis 50"/>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52" name="Rectangle 51"/>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2" name="Groupe 54"/>
            <p:cNvGrpSpPr/>
            <p:nvPr/>
          </p:nvGrpSpPr>
          <p:grpSpPr>
            <a:xfrm rot="21044266">
              <a:off x="448870" y="2800450"/>
              <a:ext cx="157354" cy="158774"/>
              <a:chOff x="658491" y="253176"/>
              <a:chExt cx="1794307" cy="1810493"/>
            </a:xfrm>
          </p:grpSpPr>
          <p:pic>
            <p:nvPicPr>
              <p:cNvPr id="45" name="Picture 8" descr="C:\_Clients\PPT\edenred-ppt\COMMERCIAL\PPT\preparation\ombre.png"/>
              <p:cNvPicPr>
                <a:picLocks noChangeAspect="1" noChangeArrowheads="1"/>
              </p:cNvPicPr>
              <p:nvPr/>
            </p:nvPicPr>
            <p:blipFill>
              <a:blip r:embed="rId8" cstate="screen"/>
              <a:srcRect/>
              <a:stretch>
                <a:fillRect/>
              </a:stretch>
            </p:blipFill>
            <p:spPr bwMode="auto">
              <a:xfrm>
                <a:off x="658491" y="882569"/>
                <a:ext cx="1200150" cy="1181100"/>
              </a:xfrm>
              <a:prstGeom prst="rect">
                <a:avLst/>
              </a:prstGeom>
              <a:noFill/>
            </p:spPr>
          </p:pic>
          <p:grpSp>
            <p:nvGrpSpPr>
              <p:cNvPr id="13" name="Groupe 51"/>
              <p:cNvGrpSpPr/>
              <p:nvPr/>
            </p:nvGrpSpPr>
            <p:grpSpPr>
              <a:xfrm>
                <a:off x="855520" y="253176"/>
                <a:ext cx="1597278" cy="1543293"/>
                <a:chOff x="4271263" y="4364665"/>
                <a:chExt cx="1597278" cy="1543293"/>
              </a:xfrm>
            </p:grpSpPr>
            <p:sp>
              <p:nvSpPr>
                <p:cNvPr id="47" name="Rectangle à coins arrondis 46"/>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8" name="Rectangle 47"/>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4" name="Groupe 54"/>
            <p:cNvGrpSpPr/>
            <p:nvPr/>
          </p:nvGrpSpPr>
          <p:grpSpPr>
            <a:xfrm rot="21044266">
              <a:off x="387217" y="2984777"/>
              <a:ext cx="157354" cy="158774"/>
              <a:chOff x="658491" y="253176"/>
              <a:chExt cx="1794307" cy="1810493"/>
            </a:xfrm>
          </p:grpSpPr>
          <p:pic>
            <p:nvPicPr>
              <p:cNvPr id="41" name="Picture 8" descr="C:\_Clients\PPT\edenred-ppt\COMMERCIAL\PPT\preparation\ombre.png"/>
              <p:cNvPicPr>
                <a:picLocks noChangeAspect="1" noChangeArrowheads="1"/>
              </p:cNvPicPr>
              <p:nvPr/>
            </p:nvPicPr>
            <p:blipFill>
              <a:blip r:embed="rId8" cstate="screen"/>
              <a:srcRect/>
              <a:stretch>
                <a:fillRect/>
              </a:stretch>
            </p:blipFill>
            <p:spPr bwMode="auto">
              <a:xfrm>
                <a:off x="658491" y="882569"/>
                <a:ext cx="1200150" cy="1181100"/>
              </a:xfrm>
              <a:prstGeom prst="rect">
                <a:avLst/>
              </a:prstGeom>
              <a:noFill/>
            </p:spPr>
          </p:pic>
          <p:grpSp>
            <p:nvGrpSpPr>
              <p:cNvPr id="15" name="Groupe 51"/>
              <p:cNvGrpSpPr/>
              <p:nvPr/>
            </p:nvGrpSpPr>
            <p:grpSpPr>
              <a:xfrm>
                <a:off x="855520" y="253176"/>
                <a:ext cx="1597278" cy="1543293"/>
                <a:chOff x="4271263" y="4364665"/>
                <a:chExt cx="1597278" cy="1543293"/>
              </a:xfrm>
            </p:grpSpPr>
            <p:sp>
              <p:nvSpPr>
                <p:cNvPr id="43" name="Rectangle à coins arrondis 42"/>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4" name="Rectangle 43"/>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pic>
          <p:nvPicPr>
            <p:cNvPr id="35" name="Picture 8" descr="C:\_Clients\PPT\edenred-ppt\COMMERCIAL\PPT\preparation\ombre.png"/>
            <p:cNvPicPr>
              <a:picLocks noChangeAspect="1" noChangeArrowheads="1"/>
            </p:cNvPicPr>
            <p:nvPr/>
          </p:nvPicPr>
          <p:blipFill>
            <a:blip r:embed="rId3" cstate="screen"/>
            <a:srcRect/>
            <a:stretch>
              <a:fillRect/>
            </a:stretch>
          </p:blipFill>
          <p:spPr bwMode="auto">
            <a:xfrm rot="21044266">
              <a:off x="592298" y="2552932"/>
              <a:ext cx="275765" cy="271387"/>
            </a:xfrm>
            <a:prstGeom prst="rect">
              <a:avLst/>
            </a:prstGeom>
            <a:noFill/>
          </p:spPr>
        </p:pic>
        <p:pic>
          <p:nvPicPr>
            <p:cNvPr id="36" name="Picture 8" descr="C:\_Clients\PPT\edenred-ppt\COMMERCIAL\PPT\preparation\ombre.png"/>
            <p:cNvPicPr>
              <a:picLocks noChangeAspect="1" noChangeArrowheads="1"/>
            </p:cNvPicPr>
            <p:nvPr/>
          </p:nvPicPr>
          <p:blipFill>
            <a:blip r:embed="rId9" cstate="screen"/>
            <a:srcRect/>
            <a:stretch>
              <a:fillRect/>
            </a:stretch>
          </p:blipFill>
          <p:spPr bwMode="auto">
            <a:xfrm rot="21044266">
              <a:off x="2032254" y="2137345"/>
              <a:ext cx="472606" cy="465103"/>
            </a:xfrm>
            <a:prstGeom prst="rect">
              <a:avLst/>
            </a:prstGeom>
            <a:noFill/>
          </p:spPr>
        </p:pic>
        <p:pic>
          <p:nvPicPr>
            <p:cNvPr id="37" name="Picture 8" descr="C:\_Clients\PPT\edenred-ppt\COMMERCIAL\PPT\preparation\ombre.png"/>
            <p:cNvPicPr>
              <a:picLocks noChangeAspect="1" noChangeArrowheads="1"/>
            </p:cNvPicPr>
            <p:nvPr/>
          </p:nvPicPr>
          <p:blipFill>
            <a:blip r:embed="rId10" cstate="screen"/>
            <a:srcRect/>
            <a:stretch>
              <a:fillRect/>
            </a:stretch>
          </p:blipFill>
          <p:spPr bwMode="auto">
            <a:xfrm rot="21044266">
              <a:off x="2530388" y="1590231"/>
              <a:ext cx="584886" cy="575600"/>
            </a:xfrm>
            <a:prstGeom prst="rect">
              <a:avLst/>
            </a:prstGeom>
            <a:noFill/>
          </p:spPr>
        </p:pic>
        <p:pic>
          <p:nvPicPr>
            <p:cNvPr id="38" name="Picture 4" descr="C:\_Clients\PPT\edenred-ppt\Masque_personnalisable\graphisme\visuels\visuel_03.png"/>
            <p:cNvPicPr>
              <a:picLocks noChangeAspect="1" noChangeArrowheads="1"/>
            </p:cNvPicPr>
            <p:nvPr/>
          </p:nvPicPr>
          <p:blipFill>
            <a:blip r:embed="rId11" cstate="screen"/>
            <a:srcRect/>
            <a:stretch>
              <a:fillRect/>
            </a:stretch>
          </p:blipFill>
          <p:spPr bwMode="auto">
            <a:xfrm rot="21044266">
              <a:off x="609158" y="2422196"/>
              <a:ext cx="343981" cy="343981"/>
            </a:xfrm>
            <a:prstGeom prst="rect">
              <a:avLst/>
            </a:prstGeom>
            <a:noFill/>
          </p:spPr>
        </p:pic>
        <p:pic>
          <p:nvPicPr>
            <p:cNvPr id="39" name="Picture 5" descr="C:\_Clients\PPT\edenred-ppt\Masque_personnalisable\graphisme\visuels\visuel_05.png"/>
            <p:cNvPicPr>
              <a:picLocks noChangeAspect="1" noChangeArrowheads="1"/>
            </p:cNvPicPr>
            <p:nvPr/>
          </p:nvPicPr>
          <p:blipFill>
            <a:blip r:embed="rId12" cstate="screen"/>
            <a:srcRect/>
            <a:stretch>
              <a:fillRect/>
            </a:stretch>
          </p:blipFill>
          <p:spPr bwMode="auto">
            <a:xfrm rot="21044266">
              <a:off x="2064814" y="1960675"/>
              <a:ext cx="549021" cy="549021"/>
            </a:xfrm>
            <a:prstGeom prst="rect">
              <a:avLst/>
            </a:prstGeom>
            <a:noFill/>
          </p:spPr>
        </p:pic>
        <p:pic>
          <p:nvPicPr>
            <p:cNvPr id="40" name="Picture 3" descr="C:\_Clients\PPT\edenred-ppt\Masque_personnalisable\graphisme\visuels\visuel_01.png"/>
            <p:cNvPicPr>
              <a:picLocks noChangeAspect="1" noChangeArrowheads="1"/>
            </p:cNvPicPr>
            <p:nvPr/>
          </p:nvPicPr>
          <p:blipFill>
            <a:blip r:embed="rId13" cstate="screen"/>
            <a:srcRect/>
            <a:stretch>
              <a:fillRect/>
            </a:stretch>
          </p:blipFill>
          <p:spPr bwMode="auto">
            <a:xfrm rot="21044266">
              <a:off x="2564691" y="1361880"/>
              <a:ext cx="684314" cy="684314"/>
            </a:xfrm>
            <a:prstGeom prst="rect">
              <a:avLst/>
            </a:prstGeom>
            <a:noFill/>
          </p:spPr>
        </p:pic>
      </p:grpSp>
      <p:sp>
        <p:nvSpPr>
          <p:cNvPr id="63" name="Espace réservé de la date 3"/>
          <p:cNvSpPr>
            <a:spLocks noGrp="1"/>
          </p:cNvSpPr>
          <p:nvPr>
            <p:ph type="dt" sz="half" idx="2"/>
          </p:nvPr>
        </p:nvSpPr>
        <p:spPr>
          <a:xfrm>
            <a:off x="4124393" y="62997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rgbClr val="002060">
                  <a:tint val="75000"/>
                </a:srgbClr>
              </a:solidFill>
            </a:endParaRPr>
          </a:p>
        </p:txBody>
      </p:sp>
      <p:sp>
        <p:nvSpPr>
          <p:cNvPr id="68" name="Espace réservé du texte 67"/>
          <p:cNvSpPr>
            <a:spLocks noGrp="1"/>
          </p:cNvSpPr>
          <p:nvPr>
            <p:ph type="body" sz="quarter" idx="10" hasCustomPrompt="1"/>
          </p:nvPr>
        </p:nvSpPr>
        <p:spPr>
          <a:xfrm>
            <a:off x="4124393" y="5081041"/>
            <a:ext cx="4817132" cy="480773"/>
          </a:xfrm>
        </p:spPr>
        <p:txBody>
          <a:bodyPr>
            <a:normAutofit/>
          </a:bodyPr>
          <a:lstStyle>
            <a:lvl1pPr marL="0" indent="0">
              <a:buNone/>
              <a:defRPr sz="2000" i="1" baseline="0">
                <a:solidFill>
                  <a:schemeClr val="tx2">
                    <a:lumMod val="25000"/>
                  </a:schemeClr>
                </a:solidFill>
              </a:defRPr>
            </a:lvl1pPr>
          </a:lstStyle>
          <a:p>
            <a:pPr lvl="0"/>
            <a:r>
              <a:rPr lang="fr-FR" dirty="0" smtClean="0"/>
              <a:t>Cliquez pour rentrer votre prénom/NOM</a:t>
            </a:r>
          </a:p>
        </p:txBody>
      </p:sp>
      <p:grpSp>
        <p:nvGrpSpPr>
          <p:cNvPr id="16" name="Group 16"/>
          <p:cNvGrpSpPr>
            <a:grpSpLocks/>
          </p:cNvGrpSpPr>
          <p:nvPr userDrawn="1"/>
        </p:nvGrpSpPr>
        <p:grpSpPr bwMode="auto">
          <a:xfrm flipH="1">
            <a:off x="0" y="0"/>
            <a:ext cx="700087" cy="6858000"/>
            <a:chOff x="5319" y="0"/>
            <a:chExt cx="441" cy="4320"/>
          </a:xfrm>
        </p:grpSpPr>
        <p:sp>
          <p:nvSpPr>
            <p:cNvPr id="65" name="Rectangle 64"/>
            <p:cNvSpPr>
              <a:spLocks noChangeArrowheads="1"/>
            </p:cNvSpPr>
            <p:nvPr/>
          </p:nvSpPr>
          <p:spPr bwMode="gray">
            <a:xfrm>
              <a:off x="5550" y="0"/>
              <a:ext cx="210" cy="4320"/>
            </a:xfrm>
            <a:prstGeom prst="rect">
              <a:avLst/>
            </a:prstGeom>
            <a:solidFill>
              <a:schemeClr val="accent2"/>
            </a:solidFill>
            <a:ln w="9525">
              <a:noFill/>
              <a:miter lim="800000"/>
              <a:headEnd/>
              <a:tailEnd/>
            </a:ln>
          </p:spPr>
          <p:txBody>
            <a:bodyPr wrap="none" anchor="ctr"/>
            <a:lstStyle/>
            <a:p>
              <a:pPr>
                <a:defRPr/>
              </a:pPr>
              <a:endParaRPr lang="fr-FR">
                <a:solidFill>
                  <a:srgbClr val="DC291A"/>
                </a:solidFill>
              </a:endParaRPr>
            </a:p>
          </p:txBody>
        </p:sp>
        <p:sp>
          <p:nvSpPr>
            <p:cNvPr id="66"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accent2"/>
            </a:solidFill>
            <a:ln w="9525">
              <a:noFill/>
              <a:round/>
              <a:headEnd/>
              <a:tailEnd/>
            </a:ln>
          </p:spPr>
          <p:txBody>
            <a:bodyPr/>
            <a:lstStyle/>
            <a:p>
              <a:pPr>
                <a:defRPr/>
              </a:pPr>
              <a:endParaRPr lang="fr-FR">
                <a:solidFill>
                  <a:srgbClr val="002060"/>
                </a:solidFill>
              </a:endParaRPr>
            </a:p>
          </p:txBody>
        </p:sp>
      </p:grpSp>
      <p:pic>
        <p:nvPicPr>
          <p:cNvPr id="67" name="Picture 8" descr="\\Saacvpar04fs01\smd\B2B\COMMUN\Utile\Logothèque\NOUVEAU LOGOS - 231110\Une solution EDENRED.jpg"/>
          <p:cNvPicPr>
            <a:picLocks noChangeAspect="1" noChangeArrowheads="1"/>
          </p:cNvPicPr>
          <p:nvPr userDrawn="1"/>
        </p:nvPicPr>
        <p:blipFill>
          <a:blip r:embed="rId14" cstate="email"/>
          <a:srcRect/>
          <a:stretch>
            <a:fillRect/>
          </a:stretch>
        </p:blipFill>
        <p:spPr bwMode="auto">
          <a:xfrm>
            <a:off x="6903217" y="6405678"/>
            <a:ext cx="1995915" cy="289372"/>
          </a:xfrm>
          <a:prstGeom prst="rect">
            <a:avLst/>
          </a:prstGeom>
          <a:noFill/>
          <a:ln w="9525">
            <a:noFill/>
            <a:miter lim="800000"/>
            <a:headEnd/>
            <a:tailEnd/>
          </a:ln>
        </p:spPr>
      </p:pic>
      <p:grpSp>
        <p:nvGrpSpPr>
          <p:cNvPr id="20" name="Groupe 19"/>
          <p:cNvGrpSpPr/>
          <p:nvPr userDrawn="1"/>
        </p:nvGrpSpPr>
        <p:grpSpPr>
          <a:xfrm>
            <a:off x="470592" y="2056740"/>
            <a:ext cx="3883185" cy="3108521"/>
            <a:chOff x="470592" y="2056740"/>
            <a:chExt cx="3883185" cy="3108521"/>
          </a:xfrm>
        </p:grpSpPr>
        <p:pic>
          <p:nvPicPr>
            <p:cNvPr id="50" name="Picture 2" descr="C:\_Clients\PPT\edenred-ppt\Masque_personnalisable\graphisme\carte.png"/>
            <p:cNvPicPr>
              <a:picLocks noChangeAspect="1" noChangeArrowheads="1"/>
            </p:cNvPicPr>
            <p:nvPr userDrawn="1"/>
          </p:nvPicPr>
          <p:blipFill>
            <a:blip r:embed="rId15" cstate="print"/>
            <a:stretch>
              <a:fillRect/>
            </a:stretch>
          </p:blipFill>
          <p:spPr bwMode="auto">
            <a:xfrm>
              <a:off x="470592" y="2056740"/>
              <a:ext cx="3883185" cy="3108521"/>
            </a:xfrm>
            <a:prstGeom prst="rect">
              <a:avLst/>
            </a:prstGeom>
            <a:noFill/>
          </p:spPr>
        </p:pic>
        <p:sp>
          <p:nvSpPr>
            <p:cNvPr id="19" name="Rectangle 18"/>
            <p:cNvSpPr/>
            <p:nvPr userDrawn="1"/>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6 - Titre et contenu">
    <p:spTree>
      <p:nvGrpSpPr>
        <p:cNvPr id="1" name=""/>
        <p:cNvGrpSpPr/>
        <p:nvPr/>
      </p:nvGrpSpPr>
      <p:grpSpPr>
        <a:xfrm>
          <a:off x="0" y="0"/>
          <a:ext cx="0" cy="0"/>
          <a:chOff x="0" y="0"/>
          <a:chExt cx="0" cy="0"/>
        </a:xfrm>
      </p:grpSpPr>
      <p:sp>
        <p:nvSpPr>
          <p:cNvPr id="17" name="Rectangle 16"/>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4" name="Group 41"/>
          <p:cNvGrpSpPr>
            <a:grpSpLocks/>
          </p:cNvGrpSpPr>
          <p:nvPr userDrawn="1"/>
        </p:nvGrpSpPr>
        <p:grpSpPr bwMode="auto">
          <a:xfrm flipH="1">
            <a:off x="0" y="0"/>
            <a:ext cx="700087" cy="6858000"/>
            <a:chOff x="5319" y="0"/>
            <a:chExt cx="441" cy="4320"/>
          </a:xfrm>
        </p:grpSpPr>
        <p:sp>
          <p:nvSpPr>
            <p:cNvPr id="8"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sp>
          <p:nvSpPr>
            <p:cNvPr id="9" name="Rectangle 40"/>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grpSp>
      <p:sp>
        <p:nvSpPr>
          <p:cNvPr id="2" name="Titre 1"/>
          <p:cNvSpPr>
            <a:spLocks noGrp="1"/>
          </p:cNvSpPr>
          <p:nvPr>
            <p:ph type="title"/>
          </p:nvPr>
        </p:nvSpPr>
        <p:spPr>
          <a:xfrm>
            <a:off x="638058" y="123914"/>
            <a:ext cx="7089892" cy="418698"/>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788795" y="1238462"/>
            <a:ext cx="8229600" cy="5290926"/>
          </a:xfrm>
        </p:spPr>
        <p:txBody>
          <a:bodyPr/>
          <a:lstStyle>
            <a:lvl1pPr marL="271463" indent="-271463">
              <a:defRPr sz="2400">
                <a:solidFill>
                  <a:srgbClr val="002060"/>
                </a:solidFill>
              </a:defRPr>
            </a:lvl1pPr>
            <a:lvl2pPr>
              <a:defRPr sz="2000">
                <a:solidFill>
                  <a:srgbClr val="002060"/>
                </a:solidFill>
              </a:defRPr>
            </a:lvl2pPr>
            <a:lvl3pPr>
              <a:defRPr sz="1600">
                <a:solidFill>
                  <a:srgbClr val="002060"/>
                </a:solidFill>
              </a:defRPr>
            </a:lvl3pPr>
            <a:lvl4pPr>
              <a:defRPr sz="1400">
                <a:solidFill>
                  <a:srgbClr val="002060"/>
                </a:solidFill>
              </a:defRPr>
            </a:lvl4pPr>
            <a:lvl5pPr>
              <a:defRPr sz="1200">
                <a:solidFill>
                  <a:srgbClr val="00206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5" name="Groupe 33"/>
          <p:cNvGrpSpPr/>
          <p:nvPr userDrawn="1"/>
        </p:nvGrpSpPr>
        <p:grpSpPr>
          <a:xfrm>
            <a:off x="90432" y="120353"/>
            <a:ext cx="523204" cy="530191"/>
            <a:chOff x="5469976" y="1004120"/>
            <a:chExt cx="1540430" cy="1561001"/>
          </a:xfrm>
        </p:grpSpPr>
        <p:grpSp>
          <p:nvGrpSpPr>
            <p:cNvPr id="6" name="Groupe 54"/>
            <p:cNvGrpSpPr/>
            <p:nvPr/>
          </p:nvGrpSpPr>
          <p:grpSpPr>
            <a:xfrm>
              <a:off x="5469976" y="1004120"/>
              <a:ext cx="1540430" cy="1561001"/>
              <a:chOff x="649498" y="507164"/>
              <a:chExt cx="1540430" cy="1561001"/>
            </a:xfrm>
          </p:grpSpPr>
          <p:pic>
            <p:nvPicPr>
              <p:cNvPr id="29" name="Picture 8" descr="C:\_Clients\PPT\edenred-ppt\COMMERCIAL\PPT\preparation\ombre.png"/>
              <p:cNvPicPr>
                <a:picLocks noChangeAspect="1" noChangeArrowheads="1"/>
              </p:cNvPicPr>
              <p:nvPr/>
            </p:nvPicPr>
            <p:blipFill>
              <a:blip r:embed="rId2" cstate="screen"/>
              <a:srcRect/>
              <a:stretch>
                <a:fillRect/>
              </a:stretch>
            </p:blipFill>
            <p:spPr bwMode="auto">
              <a:xfrm>
                <a:off x="649498" y="887065"/>
                <a:ext cx="1200150" cy="1181100"/>
              </a:xfrm>
              <a:prstGeom prst="rect">
                <a:avLst/>
              </a:prstGeom>
              <a:noFill/>
            </p:spPr>
          </p:pic>
          <p:grpSp>
            <p:nvGrpSpPr>
              <p:cNvPr id="7" name="Groupe 51"/>
              <p:cNvGrpSpPr/>
              <p:nvPr/>
            </p:nvGrpSpPr>
            <p:grpSpPr>
              <a:xfrm>
                <a:off x="855521" y="507164"/>
                <a:ext cx="1334407" cy="1289305"/>
                <a:chOff x="4271264" y="4618653"/>
                <a:chExt cx="1334407" cy="1289305"/>
              </a:xfrm>
            </p:grpSpPr>
            <p:sp>
              <p:nvSpPr>
                <p:cNvPr id="33" name="Rectangle à coins arrondis 32"/>
                <p:cNvSpPr/>
                <p:nvPr/>
              </p:nvSpPr>
              <p:spPr>
                <a:xfrm>
                  <a:off x="4271265" y="4618653"/>
                  <a:ext cx="1334406" cy="1289305"/>
                </a:xfrm>
                <a:prstGeom prst="round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4" name="Rectangle 33"/>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28" name="ZoneTexte 27"/>
            <p:cNvSpPr txBox="1"/>
            <p:nvPr/>
          </p:nvSpPr>
          <p:spPr>
            <a:xfrm>
              <a:off x="5794512" y="1166594"/>
              <a:ext cx="1087629" cy="906164"/>
            </a:xfrm>
            <a:prstGeom prst="rect">
              <a:avLst/>
            </a:prstGeom>
            <a:noFill/>
          </p:spPr>
          <p:txBody>
            <a:bodyPr wrap="square" rtlCol="0">
              <a:spAutoFit/>
            </a:bodyPr>
            <a:lstStyle/>
            <a:p>
              <a:pPr algn="ctr"/>
              <a:r>
                <a:rPr lang="fr-FR" sz="1400" dirty="0" smtClean="0">
                  <a:solidFill>
                    <a:srgbClr val="FFFFFF"/>
                  </a:solidFill>
                </a:rPr>
                <a:t>04</a:t>
              </a:r>
              <a:endParaRPr lang="fr-FR" sz="1400" dirty="0">
                <a:solidFill>
                  <a:srgbClr val="FFFFFF"/>
                </a:solidFill>
              </a:endParaRPr>
            </a:p>
          </p:txBody>
        </p:sp>
      </p:grpSp>
      <p:pic>
        <p:nvPicPr>
          <p:cNvPr id="30"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
        <p:nvSpPr>
          <p:cNvPr id="16" name="Espace réservé du numéro de diapositive 22"/>
          <p:cNvSpPr>
            <a:spLocks noGrp="1"/>
          </p:cNvSpPr>
          <p:nvPr>
            <p:ph type="sldNum" sz="quarter" idx="11"/>
          </p:nvPr>
        </p:nvSpPr>
        <p:spPr>
          <a:xfrm>
            <a:off x="6901999" y="6412912"/>
            <a:ext cx="2133600" cy="365125"/>
          </a:xfrm>
        </p:spPr>
        <p:txBody>
          <a:body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07_Questions">
    <p:spTree>
      <p:nvGrpSpPr>
        <p:cNvPr id="1" name=""/>
        <p:cNvGrpSpPr/>
        <p:nvPr/>
      </p:nvGrpSpPr>
      <p:grpSpPr>
        <a:xfrm>
          <a:off x="0" y="0"/>
          <a:ext cx="0" cy="0"/>
          <a:chOff x="0" y="0"/>
          <a:chExt cx="0" cy="0"/>
        </a:xfrm>
      </p:grpSpPr>
      <p:sp>
        <p:nvSpPr>
          <p:cNvPr id="17" name="Rectangle 16"/>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41"/>
          <p:cNvGrpSpPr>
            <a:grpSpLocks/>
          </p:cNvGrpSpPr>
          <p:nvPr userDrawn="1"/>
        </p:nvGrpSpPr>
        <p:grpSpPr bwMode="auto">
          <a:xfrm flipH="1">
            <a:off x="0" y="0"/>
            <a:ext cx="700087" cy="6858000"/>
            <a:chOff x="5319" y="0"/>
            <a:chExt cx="441" cy="4320"/>
          </a:xfrm>
        </p:grpSpPr>
        <p:sp>
          <p:nvSpPr>
            <p:cNvPr id="8"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rgbClr val="DC291A"/>
            </a:solidFill>
            <a:ln w="9525">
              <a:noFill/>
              <a:round/>
              <a:headEnd/>
              <a:tailEnd/>
            </a:ln>
          </p:spPr>
          <p:txBody>
            <a:bodyPr/>
            <a:lstStyle/>
            <a:p>
              <a:pPr>
                <a:defRPr/>
              </a:pPr>
              <a:endParaRPr lang="fr-FR">
                <a:solidFill>
                  <a:srgbClr val="002060"/>
                </a:solidFill>
              </a:endParaRPr>
            </a:p>
          </p:txBody>
        </p:sp>
        <p:sp>
          <p:nvSpPr>
            <p:cNvPr id="9" name="Rectangle 40"/>
            <p:cNvSpPr>
              <a:spLocks noChangeArrowheads="1"/>
            </p:cNvSpPr>
            <p:nvPr/>
          </p:nvSpPr>
          <p:spPr bwMode="gray">
            <a:xfrm>
              <a:off x="5550" y="0"/>
              <a:ext cx="210" cy="4320"/>
            </a:xfrm>
            <a:prstGeom prst="rect">
              <a:avLst/>
            </a:prstGeom>
            <a:solidFill>
              <a:srgbClr val="DC291A"/>
            </a:solidFill>
            <a:ln w="9525">
              <a:noFill/>
              <a:miter lim="800000"/>
              <a:headEnd/>
              <a:tailEnd/>
            </a:ln>
          </p:spPr>
          <p:txBody>
            <a:bodyPr wrap="none" anchor="ctr"/>
            <a:lstStyle/>
            <a:p>
              <a:pPr>
                <a:defRPr/>
              </a:pPr>
              <a:endParaRPr lang="fr-FR">
                <a:solidFill>
                  <a:srgbClr val="DC291A"/>
                </a:solidFill>
              </a:endParaRPr>
            </a:p>
          </p:txBody>
        </p:sp>
      </p:grpSp>
      <p:sp>
        <p:nvSpPr>
          <p:cNvPr id="3" name="Espace réservé du contenu 2"/>
          <p:cNvSpPr>
            <a:spLocks noGrp="1"/>
          </p:cNvSpPr>
          <p:nvPr>
            <p:ph idx="1"/>
          </p:nvPr>
        </p:nvSpPr>
        <p:spPr>
          <a:xfrm>
            <a:off x="788795" y="1238462"/>
            <a:ext cx="8229600" cy="5290926"/>
          </a:xfrm>
        </p:spPr>
        <p:txBody>
          <a:bodyPr/>
          <a:lstStyle>
            <a:lvl1pPr marL="271463" indent="-271463">
              <a:buSzPct val="150000"/>
              <a:buFontTx/>
              <a:buBlip>
                <a:blip r:embed="rId2"/>
              </a:buBlip>
              <a:defRPr sz="1800" b="1">
                <a:solidFill>
                  <a:srgbClr val="DC291A"/>
                </a:solidFill>
              </a:defRPr>
            </a:lvl1pPr>
            <a:lvl2pPr>
              <a:defRPr sz="1600">
                <a:solidFill>
                  <a:srgbClr val="6A726E"/>
                </a:solidFill>
              </a:defRPr>
            </a:lvl2pPr>
            <a:lvl3pPr>
              <a:buSzPct val="130000"/>
              <a:defRPr sz="1400">
                <a:solidFill>
                  <a:srgbClr val="6A726E"/>
                </a:solidFill>
              </a:defRPr>
            </a:lvl3pPr>
            <a:lvl4pPr>
              <a:defRPr sz="1200">
                <a:solidFill>
                  <a:srgbClr val="6A726E"/>
                </a:solidFill>
              </a:defRPr>
            </a:lvl4pPr>
            <a:lvl5pPr>
              <a:defRPr sz="1100">
                <a:solidFill>
                  <a:srgbClr val="6A726E"/>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26"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
        <p:nvSpPr>
          <p:cNvPr id="22" name="Espace réservé de la date 21"/>
          <p:cNvSpPr>
            <a:spLocks noGrp="1"/>
          </p:cNvSpPr>
          <p:nvPr>
            <p:ph type="dt" sz="half" idx="10"/>
          </p:nvPr>
        </p:nvSpPr>
        <p:spPr/>
        <p:txBody>
          <a:bodyPr/>
          <a:lstStyle/>
          <a:p>
            <a:endParaRPr lang="fr-FR" dirty="0">
              <a:solidFill>
                <a:srgbClr val="002060">
                  <a:tint val="75000"/>
                </a:srgbClr>
              </a:solidFill>
            </a:endParaRPr>
          </a:p>
        </p:txBody>
      </p:sp>
      <p:sp>
        <p:nvSpPr>
          <p:cNvPr id="23" name="Espace réservé du numéro de diapositive 22"/>
          <p:cNvSpPr>
            <a:spLocks noGrp="1"/>
          </p:cNvSpPr>
          <p:nvPr>
            <p:ph type="sldNum" sz="quarter" idx="11"/>
          </p:nvPr>
        </p:nvSpPr>
        <p:spPr/>
        <p:txBody>
          <a:body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
        <p:nvSpPr>
          <p:cNvPr id="24" name="Espace réservé du pied de page 23"/>
          <p:cNvSpPr>
            <a:spLocks noGrp="1"/>
          </p:cNvSpPr>
          <p:nvPr>
            <p:ph type="ftr" sz="quarter" idx="12"/>
          </p:nvPr>
        </p:nvSpPr>
        <p:spPr/>
        <p:txBody>
          <a:bodyPr/>
          <a:lstStyle/>
          <a:p>
            <a:endParaRPr lang="fr-FR" dirty="0">
              <a:solidFill>
                <a:srgbClr val="002060">
                  <a:tint val="75000"/>
                </a:srgbClr>
              </a:solidFill>
            </a:endParaRPr>
          </a:p>
        </p:txBody>
      </p:sp>
      <p:sp>
        <p:nvSpPr>
          <p:cNvPr id="25" name="Titre 24"/>
          <p:cNvSpPr>
            <a:spLocks noGrp="1"/>
          </p:cNvSpPr>
          <p:nvPr>
            <p:ph type="title"/>
          </p:nvPr>
        </p:nvSpPr>
        <p:spPr>
          <a:xfrm>
            <a:off x="635660" y="124568"/>
            <a:ext cx="7243744" cy="418698"/>
          </a:xfrm>
        </p:spPr>
        <p:txBody>
          <a:bodyPr>
            <a:noAutofit/>
          </a:bodyPr>
          <a:lstStyle>
            <a:lvl1pPr>
              <a:defRPr sz="3000">
                <a:solidFill>
                  <a:srgbClr val="DC291A"/>
                </a:solidFill>
              </a:defRPr>
            </a:lvl1pPr>
          </a:lstStyle>
          <a:p>
            <a:r>
              <a:rPr lang="fr-FR" dirty="0" smtClean="0"/>
              <a:t>Cliquez pour modifier le style du titre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0" name="Rectangle 9"/>
          <p:cNvSpPr/>
          <p:nvPr userDrawn="1"/>
        </p:nvSpPr>
        <p:spPr>
          <a:xfrm>
            <a:off x="0" y="0"/>
            <a:ext cx="9144000" cy="34253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3" name="Group 16"/>
          <p:cNvGrpSpPr>
            <a:grpSpLocks/>
          </p:cNvGrpSpPr>
          <p:nvPr userDrawn="1"/>
        </p:nvGrpSpPr>
        <p:grpSpPr bwMode="auto">
          <a:xfrm flipH="1">
            <a:off x="0" y="0"/>
            <a:ext cx="700087" cy="6858000"/>
            <a:chOff x="5319" y="0"/>
            <a:chExt cx="441" cy="4320"/>
          </a:xfrm>
        </p:grpSpPr>
        <p:sp>
          <p:nvSpPr>
            <p:cNvPr id="65" name="Rectangle 64"/>
            <p:cNvSpPr>
              <a:spLocks noChangeArrowheads="1"/>
            </p:cNvSpPr>
            <p:nvPr/>
          </p:nvSpPr>
          <p:spPr bwMode="gray">
            <a:xfrm>
              <a:off x="5550" y="0"/>
              <a:ext cx="210" cy="4320"/>
            </a:xfrm>
            <a:prstGeom prst="rect">
              <a:avLst/>
            </a:prstGeom>
            <a:solidFill>
              <a:schemeClr val="accent2"/>
            </a:solidFill>
            <a:ln w="9525">
              <a:noFill/>
              <a:miter lim="800000"/>
              <a:headEnd/>
              <a:tailEnd/>
            </a:ln>
          </p:spPr>
          <p:txBody>
            <a:bodyPr wrap="none" anchor="ctr"/>
            <a:lstStyle/>
            <a:p>
              <a:pPr>
                <a:defRPr/>
              </a:pPr>
              <a:endParaRPr lang="fr-FR">
                <a:solidFill>
                  <a:srgbClr val="DC291A"/>
                </a:solidFill>
              </a:endParaRPr>
            </a:p>
          </p:txBody>
        </p:sp>
        <p:sp>
          <p:nvSpPr>
            <p:cNvPr id="66"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accent2"/>
            </a:solidFill>
            <a:ln w="9525">
              <a:noFill/>
              <a:round/>
              <a:headEnd/>
              <a:tailEnd/>
            </a:ln>
          </p:spPr>
          <p:txBody>
            <a:bodyPr/>
            <a:lstStyle/>
            <a:p>
              <a:pPr>
                <a:defRPr/>
              </a:pPr>
              <a:endParaRPr lang="fr-FR">
                <a:solidFill>
                  <a:srgbClr val="002060"/>
                </a:solidFill>
              </a:endParaRPr>
            </a:p>
          </p:txBody>
        </p:sp>
      </p:grpSp>
      <p:pic>
        <p:nvPicPr>
          <p:cNvPr id="21" name="Picture 18" descr="Couv"/>
          <p:cNvPicPr>
            <a:picLocks noChangeAspect="1" noChangeArrowheads="1"/>
          </p:cNvPicPr>
          <p:nvPr userDrawn="1"/>
        </p:nvPicPr>
        <p:blipFill>
          <a:blip r:embed="rId2" cstate="screen"/>
          <a:srcRect l="2766"/>
          <a:stretch>
            <a:fillRect/>
          </a:stretch>
        </p:blipFill>
        <p:spPr bwMode="gray">
          <a:xfrm>
            <a:off x="365877" y="6133616"/>
            <a:ext cx="1800200" cy="724384"/>
          </a:xfrm>
          <a:prstGeom prst="rect">
            <a:avLst/>
          </a:prstGeom>
          <a:noFill/>
          <a:ln w="9525">
            <a:noFill/>
            <a:miter lim="800000"/>
            <a:headEnd/>
            <a:tailEnd/>
          </a:ln>
        </p:spPr>
      </p:pic>
      <p:sp>
        <p:nvSpPr>
          <p:cNvPr id="2" name="Titre 1"/>
          <p:cNvSpPr>
            <a:spLocks noGrp="1"/>
          </p:cNvSpPr>
          <p:nvPr>
            <p:ph type="ctrTitle"/>
          </p:nvPr>
        </p:nvSpPr>
        <p:spPr>
          <a:xfrm>
            <a:off x="4102515" y="2314307"/>
            <a:ext cx="4807671" cy="1852343"/>
          </a:xfrm>
        </p:spPr>
        <p:txBody>
          <a:bodyPr anchor="t">
            <a:normAutofit/>
          </a:bodyPr>
          <a:lstStyle>
            <a:lvl1pPr algn="l">
              <a:lnSpc>
                <a:spcPts val="4000"/>
              </a:lnSpc>
              <a:spcAft>
                <a:spcPts val="300"/>
              </a:spcAft>
              <a:defRPr sz="4000">
                <a:solidFill>
                  <a:srgbClr val="DC291A"/>
                </a:solidFill>
                <a:latin typeface="+mj-lt"/>
              </a:defRPr>
            </a:lvl1pPr>
          </a:lstStyle>
          <a:p>
            <a:r>
              <a:rPr lang="fr-FR" dirty="0" smtClean="0"/>
              <a:t>Cliquez pour modifier le style du titre</a:t>
            </a:r>
            <a:endParaRPr lang="fr-FR" dirty="0"/>
          </a:p>
        </p:txBody>
      </p:sp>
      <p:sp>
        <p:nvSpPr>
          <p:cNvPr id="24" name="Sous-titre 2"/>
          <p:cNvSpPr>
            <a:spLocks noGrp="1"/>
          </p:cNvSpPr>
          <p:nvPr>
            <p:ph type="subTitle" idx="1" hasCustomPrompt="1"/>
          </p:nvPr>
        </p:nvSpPr>
        <p:spPr>
          <a:xfrm>
            <a:off x="4102480" y="4591463"/>
            <a:ext cx="4807706" cy="497250"/>
          </a:xfrm>
        </p:spPr>
        <p:txBody>
          <a:bodyPr anchor="b">
            <a:normAutofit/>
          </a:bodyPr>
          <a:lstStyle>
            <a:lvl1pPr marL="0" indent="0" algn="l">
              <a:buNone/>
              <a:defRPr sz="2800" b="1" baseline="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titre</a:t>
            </a:r>
            <a:endParaRPr lang="fr-FR" dirty="0"/>
          </a:p>
        </p:txBody>
      </p:sp>
      <p:pic>
        <p:nvPicPr>
          <p:cNvPr id="26" name="Picture 2"/>
          <p:cNvPicPr>
            <a:picLocks noChangeAspect="1" noChangeArrowheads="1"/>
          </p:cNvPicPr>
          <p:nvPr userDrawn="1"/>
        </p:nvPicPr>
        <p:blipFill>
          <a:blip r:embed="rId3" cstate="screen"/>
          <a:stretch>
            <a:fillRect/>
          </a:stretch>
        </p:blipFill>
        <p:spPr bwMode="auto">
          <a:xfrm>
            <a:off x="6778761" y="5983866"/>
            <a:ext cx="2018582" cy="588224"/>
          </a:xfrm>
          <a:prstGeom prst="rect">
            <a:avLst/>
          </a:prstGeom>
          <a:noFill/>
          <a:ln w="9525">
            <a:noFill/>
            <a:miter lim="800000"/>
            <a:headEnd/>
            <a:tailEnd/>
          </a:ln>
        </p:spPr>
      </p:pic>
      <p:grpSp>
        <p:nvGrpSpPr>
          <p:cNvPr id="4" name="Groupe 51"/>
          <p:cNvGrpSpPr/>
          <p:nvPr userDrawn="1"/>
        </p:nvGrpSpPr>
        <p:grpSpPr>
          <a:xfrm>
            <a:off x="446022" y="1090217"/>
            <a:ext cx="3907755" cy="4075044"/>
            <a:chOff x="387217" y="1361880"/>
            <a:chExt cx="3907755" cy="4075044"/>
          </a:xfrm>
        </p:grpSpPr>
        <p:pic>
          <p:nvPicPr>
            <p:cNvPr id="28" name="Picture 2" descr="C:\_Clients\PPT\edenred-ppt\Masque_personnalisable\graphisme\carte.png"/>
            <p:cNvPicPr>
              <a:picLocks noChangeAspect="1" noChangeArrowheads="1"/>
            </p:cNvPicPr>
            <p:nvPr/>
          </p:nvPicPr>
          <p:blipFill>
            <a:blip r:embed="rId4" cstate="print"/>
            <a:stretch>
              <a:fillRect/>
            </a:stretch>
          </p:blipFill>
          <p:spPr bwMode="auto">
            <a:xfrm>
              <a:off x="411787" y="2328403"/>
              <a:ext cx="3883185" cy="3108521"/>
            </a:xfrm>
            <a:prstGeom prst="rect">
              <a:avLst/>
            </a:prstGeom>
            <a:noFill/>
          </p:spPr>
        </p:pic>
        <p:grpSp>
          <p:nvGrpSpPr>
            <p:cNvPr id="5" name="Groupe 22"/>
            <p:cNvGrpSpPr/>
            <p:nvPr/>
          </p:nvGrpSpPr>
          <p:grpSpPr>
            <a:xfrm rot="21044266">
              <a:off x="1606270" y="1834501"/>
              <a:ext cx="446717" cy="465232"/>
              <a:chOff x="1843211" y="1556429"/>
              <a:chExt cx="529627" cy="551579"/>
            </a:xfrm>
          </p:grpSpPr>
          <p:pic>
            <p:nvPicPr>
              <p:cNvPr id="61" name="Picture 8" descr="C:\_Clients\PPT\edenred-ppt\COMMERCIAL\PPT\preparation\ombre.png"/>
              <p:cNvPicPr>
                <a:picLocks noChangeAspect="1" noChangeArrowheads="1"/>
              </p:cNvPicPr>
              <p:nvPr/>
            </p:nvPicPr>
            <p:blipFill>
              <a:blip r:embed="rId5" cstate="screen"/>
              <a:srcRect/>
              <a:stretch>
                <a:fillRect/>
              </a:stretch>
            </p:blipFill>
            <p:spPr bwMode="auto">
              <a:xfrm>
                <a:off x="1843211" y="1786252"/>
                <a:ext cx="326946" cy="321756"/>
              </a:xfrm>
              <a:prstGeom prst="rect">
                <a:avLst/>
              </a:prstGeom>
              <a:noFill/>
            </p:spPr>
          </p:pic>
          <p:pic>
            <p:nvPicPr>
              <p:cNvPr id="62" name="Picture 2" descr="C:\_Clients\PPT\edenred-ppt\Masque_personnalisable\graphisme\visuels\visuel_04.png"/>
              <p:cNvPicPr>
                <a:picLocks noChangeAspect="1" noChangeArrowheads="1"/>
              </p:cNvPicPr>
              <p:nvPr/>
            </p:nvPicPr>
            <p:blipFill>
              <a:blip r:embed="rId6" cstate="screen"/>
              <a:srcRect/>
              <a:stretch>
                <a:fillRect/>
              </a:stretch>
            </p:blipFill>
            <p:spPr bwMode="auto">
              <a:xfrm>
                <a:off x="1864331" y="1556429"/>
                <a:ext cx="508507" cy="508507"/>
              </a:xfrm>
              <a:prstGeom prst="rect">
                <a:avLst/>
              </a:prstGeom>
              <a:noFill/>
            </p:spPr>
          </p:pic>
        </p:grpSp>
        <p:grpSp>
          <p:nvGrpSpPr>
            <p:cNvPr id="6" name="Groupe 54"/>
            <p:cNvGrpSpPr/>
            <p:nvPr/>
          </p:nvGrpSpPr>
          <p:grpSpPr>
            <a:xfrm rot="21044266">
              <a:off x="957995" y="2372931"/>
              <a:ext cx="267691" cy="270106"/>
              <a:chOff x="658491" y="253176"/>
              <a:chExt cx="1794307" cy="1810493"/>
            </a:xfrm>
          </p:grpSpPr>
          <p:pic>
            <p:nvPicPr>
              <p:cNvPr id="57" name="Picture 8" descr="C:\_Clients\PPT\edenred-ppt\COMMERCIAL\PPT\preparation\ombre.png"/>
              <p:cNvPicPr>
                <a:picLocks noChangeAspect="1" noChangeArrowheads="1"/>
              </p:cNvPicPr>
              <p:nvPr/>
            </p:nvPicPr>
            <p:blipFill>
              <a:blip r:embed="rId7" cstate="screen"/>
              <a:srcRect/>
              <a:stretch>
                <a:fillRect/>
              </a:stretch>
            </p:blipFill>
            <p:spPr bwMode="auto">
              <a:xfrm>
                <a:off x="658491" y="882569"/>
                <a:ext cx="1200150" cy="1181100"/>
              </a:xfrm>
              <a:prstGeom prst="rect">
                <a:avLst/>
              </a:prstGeom>
              <a:noFill/>
            </p:spPr>
          </p:pic>
          <p:grpSp>
            <p:nvGrpSpPr>
              <p:cNvPr id="7" name="Groupe 51"/>
              <p:cNvGrpSpPr/>
              <p:nvPr/>
            </p:nvGrpSpPr>
            <p:grpSpPr>
              <a:xfrm>
                <a:off x="855520" y="253176"/>
                <a:ext cx="1597278" cy="1543293"/>
                <a:chOff x="4271263" y="4364665"/>
                <a:chExt cx="1597278" cy="1543293"/>
              </a:xfrm>
            </p:grpSpPr>
            <p:sp>
              <p:nvSpPr>
                <p:cNvPr id="59" name="Rectangle à coins arrondis 5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0" name="Rectangle 5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8" name="Groupe 54"/>
            <p:cNvGrpSpPr/>
            <p:nvPr/>
          </p:nvGrpSpPr>
          <p:grpSpPr>
            <a:xfrm rot="21044266">
              <a:off x="1162944" y="1980945"/>
              <a:ext cx="392618" cy="396160"/>
              <a:chOff x="658491" y="253176"/>
              <a:chExt cx="1794307" cy="1810493"/>
            </a:xfrm>
          </p:grpSpPr>
          <p:pic>
            <p:nvPicPr>
              <p:cNvPr id="53" name="Picture 8" descr="C:\_Clients\PPT\edenred-ppt\COMMERCIAL\PPT\preparation\ombre.png"/>
              <p:cNvPicPr>
                <a:picLocks noChangeAspect="1" noChangeArrowheads="1"/>
              </p:cNvPicPr>
              <p:nvPr/>
            </p:nvPicPr>
            <p:blipFill>
              <a:blip r:embed="rId8" cstate="screen"/>
              <a:srcRect/>
              <a:stretch>
                <a:fillRect/>
              </a:stretch>
            </p:blipFill>
            <p:spPr bwMode="auto">
              <a:xfrm>
                <a:off x="658491" y="882569"/>
                <a:ext cx="1200150" cy="1181100"/>
              </a:xfrm>
              <a:prstGeom prst="rect">
                <a:avLst/>
              </a:prstGeom>
              <a:noFill/>
            </p:spPr>
          </p:pic>
          <p:grpSp>
            <p:nvGrpSpPr>
              <p:cNvPr id="9" name="Groupe 51"/>
              <p:cNvGrpSpPr/>
              <p:nvPr/>
            </p:nvGrpSpPr>
            <p:grpSpPr>
              <a:xfrm>
                <a:off x="855520" y="253176"/>
                <a:ext cx="1597278" cy="1543293"/>
                <a:chOff x="4271263" y="4364665"/>
                <a:chExt cx="1597278" cy="1543293"/>
              </a:xfrm>
            </p:grpSpPr>
            <p:sp>
              <p:nvSpPr>
                <p:cNvPr id="55" name="Rectangle à coins arrondis 54"/>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56" name="Rectangle 55"/>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54"/>
            <p:cNvGrpSpPr/>
            <p:nvPr/>
          </p:nvGrpSpPr>
          <p:grpSpPr>
            <a:xfrm rot="21044266">
              <a:off x="2619895" y="2123528"/>
              <a:ext cx="337526" cy="340571"/>
              <a:chOff x="658491" y="253176"/>
              <a:chExt cx="1794307" cy="1810493"/>
            </a:xfrm>
          </p:grpSpPr>
          <p:pic>
            <p:nvPicPr>
              <p:cNvPr id="49" name="Picture 8" descr="C:\_Clients\PPT\edenred-ppt\COMMERCIAL\PPT\preparation\ombre.png"/>
              <p:cNvPicPr>
                <a:picLocks noChangeAspect="1" noChangeArrowheads="1"/>
              </p:cNvPicPr>
              <p:nvPr/>
            </p:nvPicPr>
            <p:blipFill>
              <a:blip r:embed="rId9"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51" name="Rectangle à coins arrondis 50"/>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52" name="Rectangle 51"/>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3" name="Groupe 54"/>
            <p:cNvGrpSpPr/>
            <p:nvPr/>
          </p:nvGrpSpPr>
          <p:grpSpPr>
            <a:xfrm rot="21044266">
              <a:off x="448870" y="2800450"/>
              <a:ext cx="157354" cy="158774"/>
              <a:chOff x="658491" y="253176"/>
              <a:chExt cx="1794307" cy="1810493"/>
            </a:xfrm>
          </p:grpSpPr>
          <p:pic>
            <p:nvPicPr>
              <p:cNvPr id="45" name="Picture 8" descr="C:\_Clients\PPT\edenred-ppt\COMMERCIAL\PPT\preparation\ombre.png"/>
              <p:cNvPicPr>
                <a:picLocks noChangeAspect="1" noChangeArrowheads="1"/>
              </p:cNvPicPr>
              <p:nvPr/>
            </p:nvPicPr>
            <p:blipFill>
              <a:blip r:embed="rId10" cstate="screen"/>
              <a:srcRect/>
              <a:stretch>
                <a:fillRect/>
              </a:stretch>
            </p:blipFill>
            <p:spPr bwMode="auto">
              <a:xfrm>
                <a:off x="658491" y="882569"/>
                <a:ext cx="1200150" cy="1181100"/>
              </a:xfrm>
              <a:prstGeom prst="rect">
                <a:avLst/>
              </a:prstGeom>
              <a:noFill/>
            </p:spPr>
          </p:pic>
          <p:grpSp>
            <p:nvGrpSpPr>
              <p:cNvPr id="14" name="Groupe 51"/>
              <p:cNvGrpSpPr/>
              <p:nvPr/>
            </p:nvGrpSpPr>
            <p:grpSpPr>
              <a:xfrm>
                <a:off x="855520" y="253176"/>
                <a:ext cx="1597278" cy="1543293"/>
                <a:chOff x="4271263" y="4364665"/>
                <a:chExt cx="1597278" cy="1543293"/>
              </a:xfrm>
            </p:grpSpPr>
            <p:sp>
              <p:nvSpPr>
                <p:cNvPr id="47" name="Rectangle à coins arrondis 46"/>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8" name="Rectangle 47"/>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5" name="Groupe 54"/>
            <p:cNvGrpSpPr/>
            <p:nvPr/>
          </p:nvGrpSpPr>
          <p:grpSpPr>
            <a:xfrm rot="21044266">
              <a:off x="387217" y="2984777"/>
              <a:ext cx="157354" cy="158774"/>
              <a:chOff x="658491" y="253176"/>
              <a:chExt cx="1794307" cy="1810493"/>
            </a:xfrm>
          </p:grpSpPr>
          <p:pic>
            <p:nvPicPr>
              <p:cNvPr id="41" name="Picture 8" descr="C:\_Clients\PPT\edenred-ppt\COMMERCIAL\PPT\preparation\ombre.png"/>
              <p:cNvPicPr>
                <a:picLocks noChangeAspect="1" noChangeArrowheads="1"/>
              </p:cNvPicPr>
              <p:nvPr/>
            </p:nvPicPr>
            <p:blipFill>
              <a:blip r:embed="rId10"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43" name="Rectangle à coins arrondis 42"/>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4" name="Rectangle 43"/>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pic>
          <p:nvPicPr>
            <p:cNvPr id="35" name="Picture 8" descr="C:\_Clients\PPT\edenred-ppt\COMMERCIAL\PPT\preparation\ombre.png"/>
            <p:cNvPicPr>
              <a:picLocks noChangeAspect="1" noChangeArrowheads="1"/>
            </p:cNvPicPr>
            <p:nvPr/>
          </p:nvPicPr>
          <p:blipFill>
            <a:blip r:embed="rId5" cstate="screen"/>
            <a:srcRect/>
            <a:stretch>
              <a:fillRect/>
            </a:stretch>
          </p:blipFill>
          <p:spPr bwMode="auto">
            <a:xfrm rot="21044266">
              <a:off x="592298" y="2552932"/>
              <a:ext cx="275765" cy="271387"/>
            </a:xfrm>
            <a:prstGeom prst="rect">
              <a:avLst/>
            </a:prstGeom>
            <a:noFill/>
          </p:spPr>
        </p:pic>
        <p:pic>
          <p:nvPicPr>
            <p:cNvPr id="36" name="Picture 8" descr="C:\_Clients\PPT\edenred-ppt\COMMERCIAL\PPT\preparation\ombre.png"/>
            <p:cNvPicPr>
              <a:picLocks noChangeAspect="1" noChangeArrowheads="1"/>
            </p:cNvPicPr>
            <p:nvPr/>
          </p:nvPicPr>
          <p:blipFill>
            <a:blip r:embed="rId11" cstate="screen"/>
            <a:srcRect/>
            <a:stretch>
              <a:fillRect/>
            </a:stretch>
          </p:blipFill>
          <p:spPr bwMode="auto">
            <a:xfrm rot="21044266">
              <a:off x="2032254" y="2137345"/>
              <a:ext cx="472606" cy="465103"/>
            </a:xfrm>
            <a:prstGeom prst="rect">
              <a:avLst/>
            </a:prstGeom>
            <a:noFill/>
          </p:spPr>
        </p:pic>
        <p:pic>
          <p:nvPicPr>
            <p:cNvPr id="37" name="Picture 8" descr="C:\_Clients\PPT\edenred-ppt\COMMERCIAL\PPT\preparation\ombre.png"/>
            <p:cNvPicPr>
              <a:picLocks noChangeAspect="1" noChangeArrowheads="1"/>
            </p:cNvPicPr>
            <p:nvPr/>
          </p:nvPicPr>
          <p:blipFill>
            <a:blip r:embed="rId12" cstate="screen"/>
            <a:srcRect/>
            <a:stretch>
              <a:fillRect/>
            </a:stretch>
          </p:blipFill>
          <p:spPr bwMode="auto">
            <a:xfrm rot="21044266">
              <a:off x="2530388" y="1590231"/>
              <a:ext cx="584886" cy="575600"/>
            </a:xfrm>
            <a:prstGeom prst="rect">
              <a:avLst/>
            </a:prstGeom>
            <a:noFill/>
          </p:spPr>
        </p:pic>
        <p:pic>
          <p:nvPicPr>
            <p:cNvPr id="38" name="Picture 4" descr="C:\_Clients\PPT\edenred-ppt\Masque_personnalisable\graphisme\visuels\visuel_03.png"/>
            <p:cNvPicPr>
              <a:picLocks noChangeAspect="1" noChangeArrowheads="1"/>
            </p:cNvPicPr>
            <p:nvPr/>
          </p:nvPicPr>
          <p:blipFill>
            <a:blip r:embed="rId13" cstate="screen"/>
            <a:srcRect/>
            <a:stretch>
              <a:fillRect/>
            </a:stretch>
          </p:blipFill>
          <p:spPr bwMode="auto">
            <a:xfrm rot="21044266">
              <a:off x="609158" y="2422196"/>
              <a:ext cx="343981" cy="343981"/>
            </a:xfrm>
            <a:prstGeom prst="rect">
              <a:avLst/>
            </a:prstGeom>
            <a:noFill/>
          </p:spPr>
        </p:pic>
        <p:pic>
          <p:nvPicPr>
            <p:cNvPr id="39" name="Picture 5" descr="C:\_Clients\PPT\edenred-ppt\Masque_personnalisable\graphisme\visuels\visuel_05.png"/>
            <p:cNvPicPr>
              <a:picLocks noChangeAspect="1" noChangeArrowheads="1"/>
            </p:cNvPicPr>
            <p:nvPr/>
          </p:nvPicPr>
          <p:blipFill>
            <a:blip r:embed="rId14" cstate="screen"/>
            <a:srcRect/>
            <a:stretch>
              <a:fillRect/>
            </a:stretch>
          </p:blipFill>
          <p:spPr bwMode="auto">
            <a:xfrm rot="21044266">
              <a:off x="2064814" y="1960675"/>
              <a:ext cx="549021" cy="549021"/>
            </a:xfrm>
            <a:prstGeom prst="rect">
              <a:avLst/>
            </a:prstGeom>
            <a:noFill/>
          </p:spPr>
        </p:pic>
        <p:pic>
          <p:nvPicPr>
            <p:cNvPr id="40" name="Picture 3" descr="C:\_Clients\PPT\edenred-ppt\Masque_personnalisable\graphisme\visuels\visuel_01.png"/>
            <p:cNvPicPr>
              <a:picLocks noChangeAspect="1" noChangeArrowheads="1"/>
            </p:cNvPicPr>
            <p:nvPr/>
          </p:nvPicPr>
          <p:blipFill>
            <a:blip r:embed="rId15" cstate="screen"/>
            <a:srcRect/>
            <a:stretch>
              <a:fillRect/>
            </a:stretch>
          </p:blipFill>
          <p:spPr bwMode="auto">
            <a:xfrm rot="21044266">
              <a:off x="2564691" y="1361880"/>
              <a:ext cx="684314" cy="684314"/>
            </a:xfrm>
            <a:prstGeom prst="rect">
              <a:avLst/>
            </a:prstGeom>
            <a:noFill/>
          </p:spPr>
        </p:pic>
      </p:grpSp>
      <p:sp>
        <p:nvSpPr>
          <p:cNvPr id="63" name="Espace réservé de la date 3"/>
          <p:cNvSpPr>
            <a:spLocks noGrp="1"/>
          </p:cNvSpPr>
          <p:nvPr>
            <p:ph type="dt" sz="half" idx="2"/>
          </p:nvPr>
        </p:nvSpPr>
        <p:spPr>
          <a:xfrm>
            <a:off x="4102481" y="62997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rgbClr val="002060">
                  <a:tint val="75000"/>
                </a:srgbClr>
              </a:solidFill>
            </a:endParaRPr>
          </a:p>
        </p:txBody>
      </p:sp>
      <p:sp>
        <p:nvSpPr>
          <p:cNvPr id="68" name="Espace réservé du texte 67"/>
          <p:cNvSpPr>
            <a:spLocks noGrp="1"/>
          </p:cNvSpPr>
          <p:nvPr>
            <p:ph type="body" sz="quarter" idx="10" hasCustomPrompt="1"/>
          </p:nvPr>
        </p:nvSpPr>
        <p:spPr>
          <a:xfrm>
            <a:off x="4102481" y="5081041"/>
            <a:ext cx="4817132" cy="480773"/>
          </a:xfrm>
        </p:spPr>
        <p:txBody>
          <a:bodyPr>
            <a:normAutofit/>
          </a:bodyPr>
          <a:lstStyle>
            <a:lvl1pPr marL="0" indent="0">
              <a:buNone/>
              <a:defRPr sz="2000" i="1" baseline="0">
                <a:solidFill>
                  <a:schemeClr val="tx2">
                    <a:lumMod val="25000"/>
                  </a:schemeClr>
                </a:solidFill>
              </a:defRPr>
            </a:lvl1pPr>
          </a:lstStyle>
          <a:p>
            <a:pPr lvl="0"/>
            <a:r>
              <a:rPr lang="fr-FR" dirty="0" smtClean="0"/>
              <a:t>Cliquez pour rentrer votre prénom/NOM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0"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1"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grpSp>
        <p:nvGrpSpPr>
          <p:cNvPr id="3" name="Groupe 15"/>
          <p:cNvGrpSpPr/>
          <p:nvPr userDrawn="1"/>
        </p:nvGrpSpPr>
        <p:grpSpPr>
          <a:xfrm>
            <a:off x="162345" y="268357"/>
            <a:ext cx="2411896" cy="1647408"/>
            <a:chOff x="162345" y="268357"/>
            <a:chExt cx="2411896" cy="1647408"/>
          </a:xfrm>
        </p:grpSpPr>
        <p:pic>
          <p:nvPicPr>
            <p:cNvPr id="17" name="Picture 8" descr="C:\_Clients\PPT\edenred-ppt\COMMERCIAL\PPT\preparation\ombre.png"/>
            <p:cNvPicPr>
              <a:picLocks noChangeAspect="1" noChangeArrowheads="1"/>
            </p:cNvPicPr>
            <p:nvPr/>
          </p:nvPicPr>
          <p:blipFill>
            <a:blip r:embed="rId2" cstate="screen"/>
            <a:srcRect/>
            <a:stretch>
              <a:fillRect/>
            </a:stretch>
          </p:blipFill>
          <p:spPr bwMode="auto">
            <a:xfrm>
              <a:off x="477220" y="734665"/>
              <a:ext cx="1200150" cy="1181100"/>
            </a:xfrm>
            <a:prstGeom prst="rect">
              <a:avLst/>
            </a:prstGeom>
            <a:noFill/>
          </p:spPr>
        </p:pic>
        <p:grpSp>
          <p:nvGrpSpPr>
            <p:cNvPr id="4" name="Groupe 47"/>
            <p:cNvGrpSpPr/>
            <p:nvPr/>
          </p:nvGrpSpPr>
          <p:grpSpPr>
            <a:xfrm>
              <a:off x="683243" y="354764"/>
              <a:ext cx="1334407" cy="1289305"/>
              <a:chOff x="4271264" y="4618653"/>
              <a:chExt cx="1334407" cy="1289305"/>
            </a:xfrm>
          </p:grpSpPr>
          <p:sp>
            <p:nvSpPr>
              <p:cNvPr id="20" name="Rectangle à coins arrondis 19"/>
              <p:cNvSpPr/>
              <p:nvPr/>
            </p:nvSpPr>
            <p:spPr>
              <a:xfrm>
                <a:off x="4271265" y="4618653"/>
                <a:ext cx="1334406" cy="1289305"/>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1" name="Rectangle 20"/>
              <p:cNvSpPr/>
              <p:nvPr/>
            </p:nvSpPr>
            <p:spPr>
              <a:xfrm>
                <a:off x="4271264" y="5440018"/>
                <a:ext cx="585923" cy="467940"/>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sp>
          <p:nvSpPr>
            <p:cNvPr id="19" name="Rectangle 18"/>
            <p:cNvSpPr/>
            <p:nvPr/>
          </p:nvSpPr>
          <p:spPr>
            <a:xfrm>
              <a:off x="162345" y="268357"/>
              <a:ext cx="2411896" cy="68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SOMMAIRE</a:t>
              </a:r>
              <a:endParaRPr lang="fr-FR" b="1" dirty="0">
                <a:solidFill>
                  <a:srgbClr val="002060"/>
                </a:solidFill>
              </a:endParaRPr>
            </a:p>
          </p:txBody>
        </p:sp>
      </p:grpSp>
      <p:pic>
        <p:nvPicPr>
          <p:cNvPr id="30"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1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3" name="Groupe 35"/>
          <p:cNvGrpSpPr/>
          <p:nvPr userDrawn="1"/>
        </p:nvGrpSpPr>
        <p:grpSpPr>
          <a:xfrm>
            <a:off x="3883669" y="1707348"/>
            <a:ext cx="4009987" cy="4046156"/>
            <a:chOff x="4641660" y="1621075"/>
            <a:chExt cx="4009987" cy="4046156"/>
          </a:xfrm>
        </p:grpSpPr>
        <p:sp>
          <p:nvSpPr>
            <p:cNvPr id="37"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60" y="1621075"/>
              <a:ext cx="4009987"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57" name="Picture 8" descr="C:\_Clients\PPT\edenred-ppt\COMMERCIAL\PPT\preparation\ombre.png"/>
                <p:cNvPicPr>
                  <a:picLocks noChangeAspect="1" noChangeArrowheads="1"/>
                </p:cNvPicPr>
                <p:nvPr/>
              </p:nvPicPr>
              <p:blipFill>
                <a:blip r:embed="rId2"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59" name="Rectangle à coins arrondis 58"/>
                  <p:cNvSpPr/>
                  <p:nvPr/>
                </p:nvSpPr>
                <p:spPr>
                  <a:xfrm>
                    <a:off x="4271263" y="4364665"/>
                    <a:ext cx="1597278" cy="1543293"/>
                  </a:xfrm>
                  <a:prstGeom prst="roundRect">
                    <a:avLst>
                      <a:gd name="adj" fmla="val 10258"/>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0" name="Rectangle 59"/>
                  <p:cNvSpPr/>
                  <p:nvPr/>
                </p:nvSpPr>
                <p:spPr>
                  <a:xfrm>
                    <a:off x="4271264" y="5440018"/>
                    <a:ext cx="585923" cy="467940"/>
                  </a:xfrm>
                  <a:prstGeom prst="rect">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55" name="ZoneTexte 54"/>
              <p:cNvSpPr txBox="1"/>
              <p:nvPr/>
            </p:nvSpPr>
            <p:spPr>
              <a:xfrm>
                <a:off x="5798964" y="874694"/>
                <a:ext cx="246170" cy="234120"/>
              </a:xfrm>
              <a:prstGeom prst="rect">
                <a:avLst/>
              </a:prstGeom>
              <a:noFill/>
            </p:spPr>
            <p:txBody>
              <a:bodyPr wrap="none" rtlCol="0">
                <a:spAutoFit/>
              </a:bodyPr>
              <a:lstStyle/>
              <a:p>
                <a:r>
                  <a:rPr lang="fr-FR" sz="2800" dirty="0" smtClean="0">
                    <a:solidFill>
                      <a:srgbClr val="FFFFFF"/>
                    </a:solidFill>
                  </a:rPr>
                  <a:t>01</a:t>
                </a:r>
                <a:endParaRPr lang="fr-FR" sz="2800" dirty="0">
                  <a:solidFill>
                    <a:srgbClr val="FFFFFF"/>
                  </a:solidFill>
                </a:endParaRPr>
              </a:p>
            </p:txBody>
          </p:sp>
        </p:grpSp>
      </p:grpSp>
      <p:grpSp>
        <p:nvGrpSpPr>
          <p:cNvPr id="7" name="Groupe 54"/>
          <p:cNvGrpSpPr/>
          <p:nvPr userDrawn="1"/>
        </p:nvGrpSpPr>
        <p:grpSpPr>
          <a:xfrm>
            <a:off x="3503386" y="1707348"/>
            <a:ext cx="723609" cy="730136"/>
            <a:chOff x="658491" y="253176"/>
            <a:chExt cx="1794307" cy="1810493"/>
          </a:xfrm>
        </p:grpSpPr>
        <p:pic>
          <p:nvPicPr>
            <p:cNvPr id="62"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64" name="Rectangle à coins arrondis 63"/>
              <p:cNvSpPr/>
              <p:nvPr/>
            </p:nvSpPr>
            <p:spPr>
              <a:xfrm>
                <a:off x="4271263" y="4364665"/>
                <a:ext cx="1597278" cy="1543293"/>
              </a:xfrm>
              <a:prstGeom prst="roundRect">
                <a:avLst>
                  <a:gd name="adj" fmla="val 10258"/>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5" name="Rectangle 64"/>
              <p:cNvSpPr/>
              <p:nvPr/>
            </p:nvSpPr>
            <p:spPr>
              <a:xfrm>
                <a:off x="4271264" y="5440018"/>
                <a:ext cx="585923" cy="467940"/>
              </a:xfrm>
              <a:prstGeom prst="rect">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22" y="1707348"/>
            <a:ext cx="262931" cy="265303"/>
            <a:chOff x="658491" y="253176"/>
            <a:chExt cx="1794307" cy="1810493"/>
          </a:xfrm>
        </p:grpSpPr>
        <p:pic>
          <p:nvPicPr>
            <p:cNvPr id="67"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69" name="Rectangle à coins arrondis 68"/>
              <p:cNvSpPr/>
              <p:nvPr/>
            </p:nvSpPr>
            <p:spPr>
              <a:xfrm>
                <a:off x="4271263" y="4364665"/>
                <a:ext cx="1597278" cy="1543293"/>
              </a:xfrm>
              <a:prstGeom prst="roundRect">
                <a:avLst>
                  <a:gd name="adj" fmla="val 10258"/>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0" name="Rectangle 69"/>
              <p:cNvSpPr/>
              <p:nvPr/>
            </p:nvSpPr>
            <p:spPr>
              <a:xfrm>
                <a:off x="4271264" y="5440018"/>
                <a:ext cx="585923" cy="467940"/>
              </a:xfrm>
              <a:prstGeom prst="rect">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70"/>
          <p:cNvGrpSpPr/>
          <p:nvPr userDrawn="1"/>
        </p:nvGrpSpPr>
        <p:grpSpPr>
          <a:xfrm>
            <a:off x="1066806" y="2291604"/>
            <a:ext cx="3297256" cy="3452934"/>
            <a:chOff x="1301833" y="2214936"/>
            <a:chExt cx="3279511" cy="3434352"/>
          </a:xfrm>
        </p:grpSpPr>
        <p:pic>
          <p:nvPicPr>
            <p:cNvPr id="72" name="Picture 8" descr="C:\_Clients\PPT\edenred-ppt\COMMERCIAL\PPT\preparation\ombre.png"/>
            <p:cNvPicPr>
              <a:picLocks noChangeAspect="1" noChangeArrowheads="1"/>
            </p:cNvPicPr>
            <p:nvPr/>
          </p:nvPicPr>
          <p:blipFill>
            <a:blip r:embed="rId2" cstate="screen"/>
            <a:srcRect/>
            <a:stretch>
              <a:fillRect/>
            </a:stretch>
          </p:blipFill>
          <p:spPr bwMode="auto">
            <a:xfrm>
              <a:off x="1301833" y="3009723"/>
              <a:ext cx="2682139" cy="2639565"/>
            </a:xfrm>
            <a:prstGeom prst="rect">
              <a:avLst/>
            </a:prstGeom>
            <a:noFill/>
          </p:spPr>
        </p:pic>
        <p:pic>
          <p:nvPicPr>
            <p:cNvPr id="73" name="Picture 2" descr="C:\_Clients\PPT\edenred-ppt\Masque_personnalisable\graphisme\visuels\visuel_04.png"/>
            <p:cNvPicPr>
              <a:picLocks noChangeAspect="1" noChangeArrowheads="1"/>
            </p:cNvPicPr>
            <p:nvPr/>
          </p:nvPicPr>
          <p:blipFill>
            <a:blip r:embed="rId5" cstate="print"/>
            <a:stretch>
              <a:fillRect/>
            </a:stretch>
          </p:blipFill>
          <p:spPr bwMode="auto">
            <a:xfrm>
              <a:off x="1586757" y="2214936"/>
              <a:ext cx="2994587" cy="2994587"/>
            </a:xfrm>
            <a:prstGeom prst="rect">
              <a:avLst/>
            </a:prstGeom>
            <a:noFill/>
          </p:spPr>
        </p:pic>
      </p:grpSp>
      <p:grpSp>
        <p:nvGrpSpPr>
          <p:cNvPr id="12" name="Groupe 54"/>
          <p:cNvGrpSpPr/>
          <p:nvPr userDrawn="1"/>
        </p:nvGrpSpPr>
        <p:grpSpPr>
          <a:xfrm>
            <a:off x="1162446" y="4943606"/>
            <a:ext cx="262931" cy="265303"/>
            <a:chOff x="658491" y="253176"/>
            <a:chExt cx="1794307" cy="1810493"/>
          </a:xfrm>
        </p:grpSpPr>
        <p:pic>
          <p:nvPicPr>
            <p:cNvPr id="75"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77" name="Rectangle à coins arrondis 76"/>
              <p:cNvSpPr/>
              <p:nvPr/>
            </p:nvSpPr>
            <p:spPr>
              <a:xfrm>
                <a:off x="4271263" y="4364665"/>
                <a:ext cx="1597278" cy="1543293"/>
              </a:xfrm>
              <a:prstGeom prst="roundRect">
                <a:avLst>
                  <a:gd name="adj" fmla="val 10258"/>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8" name="Rectangle 77"/>
              <p:cNvSpPr/>
              <p:nvPr/>
            </p:nvSpPr>
            <p:spPr>
              <a:xfrm>
                <a:off x="4271264" y="5440018"/>
                <a:ext cx="585923" cy="467940"/>
              </a:xfrm>
              <a:prstGeom prst="rect">
                <a:avLst/>
              </a:prstGeom>
              <a:solidFill>
                <a:srgbClr val="00206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2" name="Titre 1"/>
          <p:cNvSpPr>
            <a:spLocks noGrp="1"/>
          </p:cNvSpPr>
          <p:nvPr userDrawn="1">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grpSp>
        <p:nvGrpSpPr>
          <p:cNvPr id="17"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sp>
        <p:nvSpPr>
          <p:cNvPr id="80"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pic>
        <p:nvPicPr>
          <p:cNvPr id="81" name="Picture 2" descr="C:\_Clients\PPT\edenred-ppt\Masque_personnalisable\graphisme\visuels\logo_fond-gris.jpg"/>
          <p:cNvPicPr>
            <a:picLocks noChangeAspect="1" noChangeArrowheads="1"/>
          </p:cNvPicPr>
          <p:nvPr userDrawn="1"/>
        </p:nvPicPr>
        <p:blipFill>
          <a:blip r:embed="rId6" cstate="screen"/>
          <a:srcRect/>
          <a:stretch>
            <a:fillRect/>
          </a:stretch>
        </p:blipFill>
        <p:spPr bwMode="auto">
          <a:xfrm>
            <a:off x="7810500" y="152400"/>
            <a:ext cx="1241822" cy="348582"/>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02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3" name="Groupe 35"/>
          <p:cNvGrpSpPr/>
          <p:nvPr userDrawn="1"/>
        </p:nvGrpSpPr>
        <p:grpSpPr>
          <a:xfrm>
            <a:off x="3883669" y="1707348"/>
            <a:ext cx="4009987" cy="4046156"/>
            <a:chOff x="4641660" y="1621075"/>
            <a:chExt cx="4009987" cy="4046156"/>
          </a:xfrm>
        </p:grpSpPr>
        <p:sp>
          <p:nvSpPr>
            <p:cNvPr id="37"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60" y="1621075"/>
              <a:ext cx="4009987"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57" name="Picture 8" descr="C:\_Clients\PPT\edenred-ppt\COMMERCIAL\PPT\preparation\ombre.png"/>
                <p:cNvPicPr>
                  <a:picLocks noChangeAspect="1" noChangeArrowheads="1"/>
                </p:cNvPicPr>
                <p:nvPr/>
              </p:nvPicPr>
              <p:blipFill>
                <a:blip r:embed="rId2"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59" name="Rectangle à coins arrondis 5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0" name="Rectangle 5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55" name="ZoneTexte 54"/>
              <p:cNvSpPr txBox="1"/>
              <p:nvPr/>
            </p:nvSpPr>
            <p:spPr>
              <a:xfrm>
                <a:off x="5798964" y="874694"/>
                <a:ext cx="246170" cy="234120"/>
              </a:xfrm>
              <a:prstGeom prst="rect">
                <a:avLst/>
              </a:prstGeom>
              <a:noFill/>
            </p:spPr>
            <p:txBody>
              <a:bodyPr wrap="none" rtlCol="0">
                <a:spAutoFit/>
              </a:bodyPr>
              <a:lstStyle/>
              <a:p>
                <a:r>
                  <a:rPr lang="fr-FR" sz="2800" dirty="0" smtClean="0">
                    <a:solidFill>
                      <a:srgbClr val="FFFFFF"/>
                    </a:solidFill>
                  </a:rPr>
                  <a:t>02</a:t>
                </a:r>
                <a:endParaRPr lang="fr-FR" sz="2800" dirty="0">
                  <a:solidFill>
                    <a:srgbClr val="FFFFFF"/>
                  </a:solidFill>
                </a:endParaRPr>
              </a:p>
            </p:txBody>
          </p:sp>
        </p:grpSp>
      </p:grpSp>
      <p:grpSp>
        <p:nvGrpSpPr>
          <p:cNvPr id="7" name="Groupe 54"/>
          <p:cNvGrpSpPr/>
          <p:nvPr userDrawn="1"/>
        </p:nvGrpSpPr>
        <p:grpSpPr>
          <a:xfrm>
            <a:off x="3503386" y="1707348"/>
            <a:ext cx="723609" cy="730136"/>
            <a:chOff x="658491" y="253176"/>
            <a:chExt cx="1794307" cy="1810493"/>
          </a:xfrm>
        </p:grpSpPr>
        <p:pic>
          <p:nvPicPr>
            <p:cNvPr id="62"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64" name="Rectangle à coins arrondis 63"/>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5" name="Rectangle 64"/>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22" y="1707348"/>
            <a:ext cx="262931" cy="265303"/>
            <a:chOff x="658491" y="253176"/>
            <a:chExt cx="1794307" cy="1810493"/>
          </a:xfrm>
        </p:grpSpPr>
        <p:pic>
          <p:nvPicPr>
            <p:cNvPr id="67"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69" name="Rectangle à coins arrondis 6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0" name="Rectangle 6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70"/>
          <p:cNvGrpSpPr/>
          <p:nvPr userDrawn="1"/>
        </p:nvGrpSpPr>
        <p:grpSpPr>
          <a:xfrm>
            <a:off x="1066806" y="2291604"/>
            <a:ext cx="3297256" cy="3452934"/>
            <a:chOff x="1301833" y="2214936"/>
            <a:chExt cx="3279511" cy="3434352"/>
          </a:xfrm>
        </p:grpSpPr>
        <p:pic>
          <p:nvPicPr>
            <p:cNvPr id="72" name="Picture 8" descr="C:\_Clients\PPT\edenred-ppt\COMMERCIAL\PPT\preparation\ombre.png"/>
            <p:cNvPicPr>
              <a:picLocks noChangeAspect="1" noChangeArrowheads="1"/>
            </p:cNvPicPr>
            <p:nvPr/>
          </p:nvPicPr>
          <p:blipFill>
            <a:blip r:embed="rId2" cstate="screen"/>
            <a:srcRect/>
            <a:stretch>
              <a:fillRect/>
            </a:stretch>
          </p:blipFill>
          <p:spPr bwMode="auto">
            <a:xfrm>
              <a:off x="1301833" y="3009723"/>
              <a:ext cx="2682139" cy="2639565"/>
            </a:xfrm>
            <a:prstGeom prst="rect">
              <a:avLst/>
            </a:prstGeom>
            <a:noFill/>
          </p:spPr>
        </p:pic>
        <p:pic>
          <p:nvPicPr>
            <p:cNvPr id="73" name="Picture 2" descr="C:\_Clients\PPT\edenred-ppt\Masque_personnalisable\graphisme\visuels\visuel_04.png"/>
            <p:cNvPicPr>
              <a:picLocks noChangeAspect="1" noChangeArrowheads="1"/>
            </p:cNvPicPr>
            <p:nvPr/>
          </p:nvPicPr>
          <p:blipFill>
            <a:blip r:embed="rId5" cstate="screen"/>
            <a:stretch>
              <a:fillRect/>
            </a:stretch>
          </p:blipFill>
          <p:spPr bwMode="auto">
            <a:xfrm>
              <a:off x="1586757" y="2214936"/>
              <a:ext cx="2994587" cy="2994587"/>
            </a:xfrm>
            <a:prstGeom prst="rect">
              <a:avLst/>
            </a:prstGeom>
            <a:noFill/>
          </p:spPr>
        </p:pic>
      </p:grpSp>
      <p:grpSp>
        <p:nvGrpSpPr>
          <p:cNvPr id="12" name="Groupe 54"/>
          <p:cNvGrpSpPr/>
          <p:nvPr userDrawn="1"/>
        </p:nvGrpSpPr>
        <p:grpSpPr>
          <a:xfrm>
            <a:off x="1162446" y="4943606"/>
            <a:ext cx="262931" cy="265303"/>
            <a:chOff x="658491" y="253176"/>
            <a:chExt cx="1794307" cy="1810493"/>
          </a:xfrm>
        </p:grpSpPr>
        <p:pic>
          <p:nvPicPr>
            <p:cNvPr id="75"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77" name="Rectangle à coins arrondis 76"/>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8" name="Rectangle 77"/>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2" name="Titre 1"/>
          <p:cNvSpPr>
            <a:spLocks noGrp="1"/>
          </p:cNvSpPr>
          <p:nvPr userDrawn="1">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grpSp>
        <p:nvGrpSpPr>
          <p:cNvPr id="17"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sp>
        <p:nvSpPr>
          <p:cNvPr id="80"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pic>
        <p:nvPicPr>
          <p:cNvPr id="81" name="Picture 2" descr="C:\_Clients\PPT\edenred-ppt\Masque_personnalisable\graphisme\visuels\logo_fond-gris.jpg"/>
          <p:cNvPicPr>
            <a:picLocks noChangeAspect="1" noChangeArrowheads="1"/>
          </p:cNvPicPr>
          <p:nvPr userDrawn="1"/>
        </p:nvPicPr>
        <p:blipFill>
          <a:blip r:embed="rId6" cstate="screen"/>
          <a:srcRect/>
          <a:stretch>
            <a:fillRect/>
          </a:stretch>
        </p:blipFill>
        <p:spPr bwMode="auto">
          <a:xfrm>
            <a:off x="7810500" y="152400"/>
            <a:ext cx="1241822" cy="348582"/>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grpSp>
        <p:nvGrpSpPr>
          <p:cNvPr id="3" name="Groupe 26"/>
          <p:cNvGrpSpPr/>
          <p:nvPr userDrawn="1"/>
        </p:nvGrpSpPr>
        <p:grpSpPr>
          <a:xfrm>
            <a:off x="3883721" y="1707682"/>
            <a:ext cx="4009984" cy="4046161"/>
            <a:chOff x="4641650" y="1534810"/>
            <a:chExt cx="4009984" cy="4046161"/>
          </a:xfrm>
        </p:grpSpPr>
        <p:sp>
          <p:nvSpPr>
            <p:cNvPr id="40"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50" y="1534810"/>
              <a:ext cx="4009984" cy="4046161"/>
              <a:chOff x="5478969" y="711532"/>
              <a:chExt cx="1794307" cy="1810494"/>
            </a:xfrm>
          </p:grpSpPr>
          <p:grpSp>
            <p:nvGrpSpPr>
              <p:cNvPr id="5" name="Groupe 54"/>
              <p:cNvGrpSpPr/>
              <p:nvPr/>
            </p:nvGrpSpPr>
            <p:grpSpPr>
              <a:xfrm>
                <a:off x="5478969" y="711532"/>
                <a:ext cx="1794307" cy="1810494"/>
                <a:chOff x="658491" y="214576"/>
                <a:chExt cx="1794307" cy="1810494"/>
              </a:xfrm>
            </p:grpSpPr>
            <p:pic>
              <p:nvPicPr>
                <p:cNvPr id="63" name="Picture 8" descr="C:\_Clients\PPT\edenred-ppt\COMMERCIAL\PPT\preparation\ombre.png"/>
                <p:cNvPicPr>
                  <a:picLocks noChangeAspect="1" noChangeArrowheads="1"/>
                </p:cNvPicPr>
                <p:nvPr/>
              </p:nvPicPr>
              <p:blipFill>
                <a:blip r:embed="rId2" cstate="screen"/>
                <a:srcRect/>
                <a:stretch>
                  <a:fillRect/>
                </a:stretch>
              </p:blipFill>
              <p:spPr bwMode="auto">
                <a:xfrm>
                  <a:off x="658491" y="843971"/>
                  <a:ext cx="1200150" cy="1181099"/>
                </a:xfrm>
                <a:prstGeom prst="rect">
                  <a:avLst/>
                </a:prstGeom>
                <a:noFill/>
              </p:spPr>
            </p:pic>
            <p:grpSp>
              <p:nvGrpSpPr>
                <p:cNvPr id="6" name="Groupe 51"/>
                <p:cNvGrpSpPr/>
                <p:nvPr/>
              </p:nvGrpSpPr>
              <p:grpSpPr>
                <a:xfrm>
                  <a:off x="855520" y="214576"/>
                  <a:ext cx="1597278" cy="1543295"/>
                  <a:chOff x="4271263" y="4326065"/>
                  <a:chExt cx="1597278" cy="1543295"/>
                </a:xfrm>
              </p:grpSpPr>
              <p:sp>
                <p:nvSpPr>
                  <p:cNvPr id="65" name="Rectangle à coins arrondis 64"/>
                  <p:cNvSpPr/>
                  <p:nvPr/>
                </p:nvSpPr>
                <p:spPr>
                  <a:xfrm>
                    <a:off x="4271263" y="43260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6" name="Rectangle 65"/>
                  <p:cNvSpPr/>
                  <p:nvPr/>
                </p:nvSpPr>
                <p:spPr>
                  <a:xfrm>
                    <a:off x="4271264" y="5401420"/>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62" name="ZoneTexte 61"/>
              <p:cNvSpPr txBox="1"/>
              <p:nvPr/>
            </p:nvSpPr>
            <p:spPr>
              <a:xfrm>
                <a:off x="5802825" y="836097"/>
                <a:ext cx="246171" cy="234120"/>
              </a:xfrm>
              <a:prstGeom prst="rect">
                <a:avLst/>
              </a:prstGeom>
              <a:noFill/>
            </p:spPr>
            <p:txBody>
              <a:bodyPr wrap="none" rtlCol="0">
                <a:spAutoFit/>
              </a:bodyPr>
              <a:lstStyle/>
              <a:p>
                <a:r>
                  <a:rPr lang="fr-FR" sz="2800" dirty="0" smtClean="0">
                    <a:solidFill>
                      <a:srgbClr val="FFFFFF"/>
                    </a:solidFill>
                  </a:rPr>
                  <a:t>03</a:t>
                </a:r>
                <a:endParaRPr lang="fr-FR" sz="2800" dirty="0">
                  <a:solidFill>
                    <a:srgbClr val="FFFFFF"/>
                  </a:solidFill>
                </a:endParaRPr>
              </a:p>
            </p:txBody>
          </p:sp>
        </p:grpSp>
      </p:grpSp>
      <p:grpSp>
        <p:nvGrpSpPr>
          <p:cNvPr id="7" name="Groupe 54"/>
          <p:cNvGrpSpPr/>
          <p:nvPr userDrawn="1"/>
        </p:nvGrpSpPr>
        <p:grpSpPr>
          <a:xfrm>
            <a:off x="3512413" y="1716313"/>
            <a:ext cx="723609" cy="730136"/>
            <a:chOff x="658491" y="253176"/>
            <a:chExt cx="1794307" cy="1810493"/>
          </a:xfrm>
        </p:grpSpPr>
        <p:pic>
          <p:nvPicPr>
            <p:cNvPr id="68"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70" name="Rectangle à coins arrondis 69"/>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1" name="Rectangle 70"/>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84" y="1716313"/>
            <a:ext cx="262931" cy="265303"/>
            <a:chOff x="658491" y="253176"/>
            <a:chExt cx="1794307" cy="1810493"/>
          </a:xfrm>
        </p:grpSpPr>
        <p:pic>
          <p:nvPicPr>
            <p:cNvPr id="73"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75" name="Rectangle à coins arrondis 74"/>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6" name="Rectangle 75"/>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76"/>
          <p:cNvGrpSpPr/>
          <p:nvPr userDrawn="1"/>
        </p:nvGrpSpPr>
        <p:grpSpPr>
          <a:xfrm>
            <a:off x="1066806" y="2291604"/>
            <a:ext cx="3297256" cy="3452934"/>
            <a:chOff x="1301833" y="2214936"/>
            <a:chExt cx="3279511" cy="3434352"/>
          </a:xfrm>
        </p:grpSpPr>
        <p:pic>
          <p:nvPicPr>
            <p:cNvPr id="78" name="Picture 8" descr="C:\_Clients\PPT\edenred-ppt\COMMERCIAL\PPT\preparation\ombre.png"/>
            <p:cNvPicPr>
              <a:picLocks noChangeAspect="1" noChangeArrowheads="1"/>
            </p:cNvPicPr>
            <p:nvPr/>
          </p:nvPicPr>
          <p:blipFill>
            <a:blip r:embed="rId2" cstate="screen"/>
            <a:srcRect/>
            <a:stretch>
              <a:fillRect/>
            </a:stretch>
          </p:blipFill>
          <p:spPr bwMode="auto">
            <a:xfrm>
              <a:off x="1301833" y="3009723"/>
              <a:ext cx="2682139" cy="2639565"/>
            </a:xfrm>
            <a:prstGeom prst="rect">
              <a:avLst/>
            </a:prstGeom>
            <a:noFill/>
          </p:spPr>
        </p:pic>
        <p:pic>
          <p:nvPicPr>
            <p:cNvPr id="79" name="Picture 2" descr="C:\_Clients\PPT\edenred-ppt\Masque_personnalisable\graphisme\visuels\visuel_04.png"/>
            <p:cNvPicPr>
              <a:picLocks noChangeAspect="1" noChangeArrowheads="1"/>
            </p:cNvPicPr>
            <p:nvPr/>
          </p:nvPicPr>
          <p:blipFill>
            <a:blip r:embed="rId5" cstate="screen"/>
            <a:stretch>
              <a:fillRect/>
            </a:stretch>
          </p:blipFill>
          <p:spPr bwMode="auto">
            <a:xfrm>
              <a:off x="1586757" y="2214936"/>
              <a:ext cx="2994587" cy="2994587"/>
            </a:xfrm>
            <a:prstGeom prst="rect">
              <a:avLst/>
            </a:prstGeom>
            <a:noFill/>
          </p:spPr>
        </p:pic>
      </p:grpSp>
      <p:grpSp>
        <p:nvGrpSpPr>
          <p:cNvPr id="12" name="Groupe 54"/>
          <p:cNvGrpSpPr/>
          <p:nvPr userDrawn="1"/>
        </p:nvGrpSpPr>
        <p:grpSpPr>
          <a:xfrm>
            <a:off x="1162446" y="4943606"/>
            <a:ext cx="262931" cy="265303"/>
            <a:chOff x="658491" y="253176"/>
            <a:chExt cx="1794307" cy="1810493"/>
          </a:xfrm>
        </p:grpSpPr>
        <p:pic>
          <p:nvPicPr>
            <p:cNvPr id="81"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83" name="Rectangle à coins arrondis 82"/>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4" name="Rectangle 83"/>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5"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86"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pic>
        <p:nvPicPr>
          <p:cNvPr id="87" name="Picture 2" descr="C:\_Clients\PPT\edenred-ppt\Masque_personnalisable\graphisme\visuels\logo_fond-gris.jpg"/>
          <p:cNvPicPr>
            <a:picLocks noChangeAspect="1" noChangeArrowheads="1"/>
          </p:cNvPicPr>
          <p:nvPr userDrawn="1"/>
        </p:nvPicPr>
        <p:blipFill>
          <a:blip r:embed="rId6" cstate="screen"/>
          <a:srcRect/>
          <a:stretch>
            <a:fillRect/>
          </a:stretch>
        </p:blipFill>
        <p:spPr bwMode="auto">
          <a:xfrm>
            <a:off x="7810500" y="152400"/>
            <a:ext cx="1241822" cy="348582"/>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6"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74715" y="1716313"/>
            <a:ext cx="4009985" cy="4046156"/>
            <a:chOff x="4641655" y="1621075"/>
            <a:chExt cx="4009985" cy="4046156"/>
          </a:xfrm>
        </p:grpSpPr>
        <p:sp>
          <p:nvSpPr>
            <p:cNvPr id="42"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55" y="1621075"/>
              <a:ext cx="4009985"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59"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57" name="ZoneTexte 56"/>
              <p:cNvSpPr txBox="1"/>
              <p:nvPr/>
            </p:nvSpPr>
            <p:spPr>
              <a:xfrm>
                <a:off x="5806683" y="866975"/>
                <a:ext cx="246170" cy="234120"/>
              </a:xfrm>
              <a:prstGeom prst="rect">
                <a:avLst/>
              </a:prstGeom>
              <a:noFill/>
            </p:spPr>
            <p:txBody>
              <a:bodyPr wrap="none" rtlCol="0">
                <a:spAutoFit/>
              </a:bodyPr>
              <a:lstStyle/>
              <a:p>
                <a:r>
                  <a:rPr lang="fr-FR" sz="2800" dirty="0" smtClean="0">
                    <a:solidFill>
                      <a:srgbClr val="FFFFFF"/>
                    </a:solidFill>
                  </a:rPr>
                  <a:t>04</a:t>
                </a:r>
                <a:endParaRPr lang="fr-FR" sz="2800" dirty="0">
                  <a:solidFill>
                    <a:srgbClr val="FFFFFF"/>
                  </a:solidFill>
                </a:endParaRPr>
              </a:p>
            </p:txBody>
          </p:sp>
        </p:grpSp>
      </p:grpSp>
      <p:grpSp>
        <p:nvGrpSpPr>
          <p:cNvPr id="7" name="Groupe 54"/>
          <p:cNvGrpSpPr/>
          <p:nvPr userDrawn="1"/>
        </p:nvGrpSpPr>
        <p:grpSpPr>
          <a:xfrm>
            <a:off x="3503402"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42273"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54"/>
          <p:cNvGrpSpPr/>
          <p:nvPr userDrawn="1"/>
        </p:nvGrpSpPr>
        <p:grpSpPr>
          <a:xfrm>
            <a:off x="1162446" y="4943606"/>
            <a:ext cx="262931" cy="265303"/>
            <a:chOff x="658491" y="253176"/>
            <a:chExt cx="1794307" cy="1810493"/>
          </a:xfrm>
        </p:grpSpPr>
        <p:pic>
          <p:nvPicPr>
            <p:cNvPr id="79"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81" name="Rectangle à coins arrondis 80"/>
              <p:cNvSpPr/>
              <p:nvPr/>
            </p:nvSpPr>
            <p:spPr>
              <a:xfrm>
                <a:off x="4271263" y="4364665"/>
                <a:ext cx="1597278" cy="1543293"/>
              </a:xfrm>
              <a:prstGeom prst="roundRect">
                <a:avLst>
                  <a:gd name="adj" fmla="val 10258"/>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2" name="Rectangle 81"/>
              <p:cNvSpPr/>
              <p:nvPr/>
            </p:nvSpPr>
            <p:spPr>
              <a:xfrm>
                <a:off x="4271264" y="5440018"/>
                <a:ext cx="585923" cy="467940"/>
              </a:xfrm>
              <a:prstGeom prst="rect">
                <a:avLst/>
              </a:prstGeom>
              <a:solidFill>
                <a:srgbClr val="69396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6" name="Groupe 26"/>
          <p:cNvGrpSpPr/>
          <p:nvPr userDrawn="1"/>
        </p:nvGrpSpPr>
        <p:grpSpPr>
          <a:xfrm>
            <a:off x="1483745" y="2431935"/>
            <a:ext cx="2751170" cy="2741536"/>
            <a:chOff x="5081982" y="1621075"/>
            <a:chExt cx="3569657" cy="3449008"/>
          </a:xfrm>
        </p:grpSpPr>
        <p:sp>
          <p:nvSpPr>
            <p:cNvPr id="84"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17" name="Groupe 51"/>
            <p:cNvGrpSpPr/>
            <p:nvPr/>
          </p:nvGrpSpPr>
          <p:grpSpPr>
            <a:xfrm>
              <a:off x="5081982" y="1621075"/>
              <a:ext cx="3569657" cy="3449008"/>
              <a:chOff x="4271263" y="4364665"/>
              <a:chExt cx="1597278" cy="1543293"/>
            </a:xfrm>
          </p:grpSpPr>
          <p:sp>
            <p:nvSpPr>
              <p:cNvPr id="86" name="Rectangle à coins arrondis 85"/>
              <p:cNvSpPr/>
              <p:nvPr/>
            </p:nvSpPr>
            <p:spPr>
              <a:xfrm>
                <a:off x="4271263" y="4364665"/>
                <a:ext cx="1597278" cy="1543293"/>
              </a:xfrm>
              <a:prstGeom prst="roundRect">
                <a:avLst>
                  <a:gd name="adj" fmla="val 7426"/>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7" name="Rectangle 86"/>
              <p:cNvSpPr/>
              <p:nvPr/>
            </p:nvSpPr>
            <p:spPr>
              <a:xfrm>
                <a:off x="4271264" y="5440018"/>
                <a:ext cx="585923" cy="467940"/>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pic>
        <p:nvPicPr>
          <p:cNvPr id="88" name="Picture 2" descr="C:\_Clients\PPT\edenred-ppt\Masque_personnalisable\docs-client\TR-fiche-produit-3D.png"/>
          <p:cNvPicPr>
            <a:picLocks noChangeAspect="1" noChangeArrowheads="1"/>
          </p:cNvPicPr>
          <p:nvPr userDrawn="1"/>
        </p:nvPicPr>
        <p:blipFill>
          <a:blip r:embed="rId6" cstate="print"/>
          <a:stretch>
            <a:fillRect/>
          </a:stretch>
        </p:blipFill>
        <p:spPr bwMode="auto">
          <a:xfrm>
            <a:off x="1342417" y="2504932"/>
            <a:ext cx="2886305" cy="2631884"/>
          </a:xfrm>
          <a:prstGeom prst="rect">
            <a:avLst/>
          </a:prstGeom>
          <a:noFill/>
        </p:spPr>
      </p:pic>
      <p:sp>
        <p:nvSpPr>
          <p:cNvPr id="89"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90"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05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7"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83678" y="1716313"/>
            <a:ext cx="4009983" cy="4046156"/>
            <a:chOff x="4641649" y="1621075"/>
            <a:chExt cx="4009983" cy="4046156"/>
          </a:xfrm>
        </p:grpSpPr>
        <p:sp>
          <p:nvSpPr>
            <p:cNvPr id="41"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54"/>
            <p:cNvGrpSpPr/>
            <p:nvPr/>
          </p:nvGrpSpPr>
          <p:grpSpPr>
            <a:xfrm>
              <a:off x="4641649" y="1621075"/>
              <a:ext cx="4009983" cy="4046156"/>
              <a:chOff x="658491" y="253176"/>
              <a:chExt cx="1794307" cy="1810493"/>
            </a:xfrm>
          </p:grpSpPr>
          <p:pic>
            <p:nvPicPr>
              <p:cNvPr id="64"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5"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grpSp>
        <p:nvGrpSpPr>
          <p:cNvPr id="6" name="Groupe 54"/>
          <p:cNvGrpSpPr/>
          <p:nvPr userDrawn="1"/>
        </p:nvGrpSpPr>
        <p:grpSpPr>
          <a:xfrm>
            <a:off x="3512371"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7"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8" name="Groupe 54"/>
          <p:cNvGrpSpPr/>
          <p:nvPr userDrawn="1"/>
        </p:nvGrpSpPr>
        <p:grpSpPr>
          <a:xfrm>
            <a:off x="3251242"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9"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0" name="Groupe 77"/>
          <p:cNvGrpSpPr/>
          <p:nvPr userDrawn="1"/>
        </p:nvGrpSpPr>
        <p:grpSpPr>
          <a:xfrm>
            <a:off x="1066806" y="2291604"/>
            <a:ext cx="3297256" cy="3452934"/>
            <a:chOff x="1301833" y="2214936"/>
            <a:chExt cx="3279511" cy="3434352"/>
          </a:xfrm>
        </p:grpSpPr>
        <p:pic>
          <p:nvPicPr>
            <p:cNvPr id="79" name="Picture 8" descr="C:\_Clients\PPT\edenred-ppt\COMMERCIAL\PPT\preparation\ombre.png"/>
            <p:cNvPicPr>
              <a:picLocks noChangeAspect="1" noChangeArrowheads="1"/>
            </p:cNvPicPr>
            <p:nvPr/>
          </p:nvPicPr>
          <p:blipFill>
            <a:blip r:embed="rId3" cstate="screen"/>
            <a:srcRect/>
            <a:stretch>
              <a:fillRect/>
            </a:stretch>
          </p:blipFill>
          <p:spPr bwMode="auto">
            <a:xfrm>
              <a:off x="1301833" y="3009723"/>
              <a:ext cx="2682139" cy="2639565"/>
            </a:xfrm>
            <a:prstGeom prst="rect">
              <a:avLst/>
            </a:prstGeom>
            <a:noFill/>
          </p:spPr>
        </p:pic>
        <p:pic>
          <p:nvPicPr>
            <p:cNvPr id="80" name="Picture 2" descr="C:\_Clients\PPT\edenred-ppt\Masque_personnalisable\graphisme\visuels\visuel_04.png"/>
            <p:cNvPicPr>
              <a:picLocks noChangeAspect="1" noChangeArrowheads="1"/>
            </p:cNvPicPr>
            <p:nvPr/>
          </p:nvPicPr>
          <p:blipFill>
            <a:blip r:embed="rId6" cstate="screen"/>
            <a:stretch>
              <a:fillRect/>
            </a:stretch>
          </p:blipFill>
          <p:spPr bwMode="auto">
            <a:xfrm>
              <a:off x="1586757" y="2214936"/>
              <a:ext cx="2994587" cy="2994587"/>
            </a:xfrm>
            <a:prstGeom prst="rect">
              <a:avLst/>
            </a:prstGeom>
            <a:noFill/>
          </p:spPr>
        </p:pic>
      </p:grpSp>
      <p:grpSp>
        <p:nvGrpSpPr>
          <p:cNvPr id="11" name="Groupe 54"/>
          <p:cNvGrpSpPr/>
          <p:nvPr userDrawn="1"/>
        </p:nvGrpSpPr>
        <p:grpSpPr>
          <a:xfrm>
            <a:off x="1162446" y="4943606"/>
            <a:ext cx="262931" cy="265303"/>
            <a:chOff x="658491" y="253176"/>
            <a:chExt cx="1794307" cy="1810493"/>
          </a:xfrm>
        </p:grpSpPr>
        <p:pic>
          <p:nvPicPr>
            <p:cNvPr id="82"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84" name="Rectangle à coins arrondis 83"/>
              <p:cNvSpPr/>
              <p:nvPr/>
            </p:nvSpPr>
            <p:spPr>
              <a:xfrm>
                <a:off x="4271263" y="4364665"/>
                <a:ext cx="1597278" cy="1543293"/>
              </a:xfrm>
              <a:prstGeom prst="roundRect">
                <a:avLst>
                  <a:gd name="adj" fmla="val 10258"/>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5" name="Rectangle 84"/>
              <p:cNvSpPr/>
              <p:nvPr/>
            </p:nvSpPr>
            <p:spPr>
              <a:xfrm>
                <a:off x="4271264" y="5440018"/>
                <a:ext cx="585923" cy="467940"/>
              </a:xfrm>
              <a:prstGeom prst="rect">
                <a:avLst/>
              </a:prstGeom>
              <a:solidFill>
                <a:srgbClr val="009B49"/>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6"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87"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sp>
        <p:nvSpPr>
          <p:cNvPr id="88" name="ZoneTexte 87"/>
          <p:cNvSpPr txBox="1"/>
          <p:nvPr userDrawn="1"/>
        </p:nvSpPr>
        <p:spPr>
          <a:xfrm>
            <a:off x="4607102" y="1977438"/>
            <a:ext cx="550151" cy="523220"/>
          </a:xfrm>
          <a:prstGeom prst="rect">
            <a:avLst/>
          </a:prstGeom>
          <a:noFill/>
        </p:spPr>
        <p:txBody>
          <a:bodyPr wrap="none" rtlCol="0">
            <a:spAutoFit/>
          </a:bodyPr>
          <a:lstStyle/>
          <a:p>
            <a:r>
              <a:rPr lang="fr-FR" sz="2800" dirty="0" smtClean="0">
                <a:solidFill>
                  <a:srgbClr val="FFFFFF"/>
                </a:solidFill>
              </a:rPr>
              <a:t>05</a:t>
            </a:r>
            <a:endParaRPr lang="fr-FR" sz="2800"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0"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1"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grpSp>
        <p:nvGrpSpPr>
          <p:cNvPr id="3" name="Groupe 15"/>
          <p:cNvGrpSpPr/>
          <p:nvPr userDrawn="1"/>
        </p:nvGrpSpPr>
        <p:grpSpPr>
          <a:xfrm>
            <a:off x="162345" y="268357"/>
            <a:ext cx="2411896" cy="1647408"/>
            <a:chOff x="162345" y="268357"/>
            <a:chExt cx="2411896" cy="1647408"/>
          </a:xfrm>
        </p:grpSpPr>
        <p:pic>
          <p:nvPicPr>
            <p:cNvPr id="17" name="Picture 8" descr="C:\_Clients\PPT\edenred-ppt\COMMERCIAL\PPT\preparation\ombre.png"/>
            <p:cNvPicPr>
              <a:picLocks noChangeAspect="1" noChangeArrowheads="1"/>
            </p:cNvPicPr>
            <p:nvPr/>
          </p:nvPicPr>
          <p:blipFill>
            <a:blip r:embed="rId2" cstate="screen"/>
            <a:srcRect/>
            <a:stretch>
              <a:fillRect/>
            </a:stretch>
          </p:blipFill>
          <p:spPr bwMode="auto">
            <a:xfrm>
              <a:off x="477220" y="734665"/>
              <a:ext cx="1200150" cy="1181100"/>
            </a:xfrm>
            <a:prstGeom prst="rect">
              <a:avLst/>
            </a:prstGeom>
            <a:noFill/>
          </p:spPr>
        </p:pic>
        <p:grpSp>
          <p:nvGrpSpPr>
            <p:cNvPr id="4" name="Groupe 47"/>
            <p:cNvGrpSpPr/>
            <p:nvPr/>
          </p:nvGrpSpPr>
          <p:grpSpPr>
            <a:xfrm>
              <a:off x="683243" y="354764"/>
              <a:ext cx="1334407" cy="1289305"/>
              <a:chOff x="4271264" y="4618653"/>
              <a:chExt cx="1334407" cy="1289305"/>
            </a:xfrm>
          </p:grpSpPr>
          <p:sp>
            <p:nvSpPr>
              <p:cNvPr id="20" name="Rectangle à coins arrondis 19"/>
              <p:cNvSpPr/>
              <p:nvPr/>
            </p:nvSpPr>
            <p:spPr>
              <a:xfrm>
                <a:off x="4271265" y="4618653"/>
                <a:ext cx="1334406" cy="1289305"/>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1" name="Rectangle 20"/>
              <p:cNvSpPr/>
              <p:nvPr/>
            </p:nvSpPr>
            <p:spPr>
              <a:xfrm>
                <a:off x="4271264" y="5440018"/>
                <a:ext cx="585923" cy="467940"/>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sp>
          <p:nvSpPr>
            <p:cNvPr id="19" name="Rectangle 18"/>
            <p:cNvSpPr/>
            <p:nvPr/>
          </p:nvSpPr>
          <p:spPr>
            <a:xfrm>
              <a:off x="162345" y="268357"/>
              <a:ext cx="2411896" cy="68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SOMMAIRE</a:t>
              </a:r>
              <a:endParaRPr lang="fr-FR" b="1" dirty="0">
                <a:solidFill>
                  <a:srgbClr val="002060"/>
                </a:solidFill>
              </a:endParaRPr>
            </a:p>
          </p:txBody>
        </p:sp>
      </p:grpSp>
      <p:pic>
        <p:nvPicPr>
          <p:cNvPr id="30"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6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6"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83699" y="1716313"/>
            <a:ext cx="4009983" cy="4046156"/>
            <a:chOff x="4641649" y="1621075"/>
            <a:chExt cx="4009983" cy="4046156"/>
          </a:xfrm>
        </p:grpSpPr>
        <p:sp>
          <p:nvSpPr>
            <p:cNvPr id="42"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54"/>
            <p:cNvGrpSpPr/>
            <p:nvPr/>
          </p:nvGrpSpPr>
          <p:grpSpPr>
            <a:xfrm>
              <a:off x="4641649" y="1621075"/>
              <a:ext cx="4009983" cy="4046156"/>
              <a:chOff x="658491" y="253176"/>
              <a:chExt cx="1794307" cy="1810493"/>
            </a:xfrm>
          </p:grpSpPr>
          <p:pic>
            <p:nvPicPr>
              <p:cNvPr id="61"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5"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grpSp>
        <p:nvGrpSpPr>
          <p:cNvPr id="6" name="Groupe 54"/>
          <p:cNvGrpSpPr/>
          <p:nvPr userDrawn="1"/>
        </p:nvGrpSpPr>
        <p:grpSpPr>
          <a:xfrm>
            <a:off x="3512392"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7"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8" name="Groupe 54"/>
          <p:cNvGrpSpPr/>
          <p:nvPr userDrawn="1"/>
        </p:nvGrpSpPr>
        <p:grpSpPr>
          <a:xfrm>
            <a:off x="3251263"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9"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0" name="Groupe 77"/>
          <p:cNvGrpSpPr/>
          <p:nvPr userDrawn="1"/>
        </p:nvGrpSpPr>
        <p:grpSpPr>
          <a:xfrm>
            <a:off x="1066806" y="2291604"/>
            <a:ext cx="3297256" cy="3452934"/>
            <a:chOff x="1301833" y="2214936"/>
            <a:chExt cx="3279511" cy="3434352"/>
          </a:xfrm>
        </p:grpSpPr>
        <p:pic>
          <p:nvPicPr>
            <p:cNvPr id="79" name="Picture 8" descr="C:\_Clients\PPT\edenred-ppt\COMMERCIAL\PPT\preparation\ombre.png"/>
            <p:cNvPicPr>
              <a:picLocks noChangeAspect="1" noChangeArrowheads="1"/>
            </p:cNvPicPr>
            <p:nvPr/>
          </p:nvPicPr>
          <p:blipFill>
            <a:blip r:embed="rId3" cstate="screen"/>
            <a:srcRect/>
            <a:stretch>
              <a:fillRect/>
            </a:stretch>
          </p:blipFill>
          <p:spPr bwMode="auto">
            <a:xfrm>
              <a:off x="1301833" y="3009723"/>
              <a:ext cx="2682139" cy="2639565"/>
            </a:xfrm>
            <a:prstGeom prst="rect">
              <a:avLst/>
            </a:prstGeom>
            <a:noFill/>
          </p:spPr>
        </p:pic>
        <p:pic>
          <p:nvPicPr>
            <p:cNvPr id="80" name="Picture 2" descr="C:\_Clients\PPT\edenred-ppt\Masque_personnalisable\graphisme\visuels\visuel_04.png"/>
            <p:cNvPicPr>
              <a:picLocks noChangeAspect="1" noChangeArrowheads="1"/>
            </p:cNvPicPr>
            <p:nvPr/>
          </p:nvPicPr>
          <p:blipFill>
            <a:blip r:embed="rId6" cstate="screen"/>
            <a:stretch>
              <a:fillRect/>
            </a:stretch>
          </p:blipFill>
          <p:spPr bwMode="auto">
            <a:xfrm>
              <a:off x="1586757" y="2214936"/>
              <a:ext cx="2994587" cy="2994587"/>
            </a:xfrm>
            <a:prstGeom prst="rect">
              <a:avLst/>
            </a:prstGeom>
            <a:noFill/>
          </p:spPr>
        </p:pic>
      </p:grpSp>
      <p:grpSp>
        <p:nvGrpSpPr>
          <p:cNvPr id="11" name="Groupe 54"/>
          <p:cNvGrpSpPr/>
          <p:nvPr userDrawn="1"/>
        </p:nvGrpSpPr>
        <p:grpSpPr>
          <a:xfrm>
            <a:off x="1162446" y="4943606"/>
            <a:ext cx="262931" cy="265303"/>
            <a:chOff x="658491" y="253176"/>
            <a:chExt cx="1794307" cy="1810493"/>
          </a:xfrm>
        </p:grpSpPr>
        <p:pic>
          <p:nvPicPr>
            <p:cNvPr id="82"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84" name="Rectangle à coins arrondis 83"/>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5" name="Rectangle 84"/>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6"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87"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sp>
        <p:nvSpPr>
          <p:cNvPr id="88" name="ZoneTexte 87"/>
          <p:cNvSpPr txBox="1"/>
          <p:nvPr userDrawn="1"/>
        </p:nvSpPr>
        <p:spPr>
          <a:xfrm>
            <a:off x="4607102" y="1977438"/>
            <a:ext cx="550151" cy="523220"/>
          </a:xfrm>
          <a:prstGeom prst="rect">
            <a:avLst/>
          </a:prstGeom>
          <a:noFill/>
        </p:spPr>
        <p:txBody>
          <a:bodyPr wrap="none" rtlCol="0">
            <a:spAutoFit/>
          </a:bodyPr>
          <a:lstStyle/>
          <a:p>
            <a:r>
              <a:rPr lang="fr-FR" sz="2800" dirty="0" smtClean="0">
                <a:solidFill>
                  <a:srgbClr val="FFFFFF"/>
                </a:solidFill>
              </a:rPr>
              <a:t>06</a:t>
            </a:r>
            <a:endParaRPr lang="fr-FR" sz="2800"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7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7"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83669" y="1716313"/>
            <a:ext cx="4009983" cy="4046156"/>
            <a:chOff x="4641649" y="1621075"/>
            <a:chExt cx="4009983" cy="4046156"/>
          </a:xfrm>
        </p:grpSpPr>
        <p:sp>
          <p:nvSpPr>
            <p:cNvPr id="41"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49" y="1621075"/>
              <a:ext cx="4009983"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64"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60" name="ZoneTexte 59"/>
              <p:cNvSpPr txBox="1"/>
              <p:nvPr/>
            </p:nvSpPr>
            <p:spPr>
              <a:xfrm>
                <a:off x="5800675" y="1021366"/>
                <a:ext cx="246171" cy="234120"/>
              </a:xfrm>
              <a:prstGeom prst="rect">
                <a:avLst/>
              </a:prstGeom>
              <a:noFill/>
            </p:spPr>
            <p:txBody>
              <a:bodyPr wrap="none" rtlCol="0">
                <a:spAutoFit/>
              </a:bodyPr>
              <a:lstStyle/>
              <a:p>
                <a:r>
                  <a:rPr lang="fr-FR" sz="2800" dirty="0" smtClean="0">
                    <a:solidFill>
                      <a:srgbClr val="FFFFFF"/>
                    </a:solidFill>
                  </a:rPr>
                  <a:t>07</a:t>
                </a:r>
                <a:endParaRPr lang="fr-FR" sz="2800" dirty="0">
                  <a:solidFill>
                    <a:srgbClr val="FFFFFF"/>
                  </a:solidFill>
                </a:endParaRPr>
              </a:p>
            </p:txBody>
          </p:sp>
        </p:grpSp>
      </p:grpSp>
      <p:grpSp>
        <p:nvGrpSpPr>
          <p:cNvPr id="7" name="Groupe 54"/>
          <p:cNvGrpSpPr/>
          <p:nvPr userDrawn="1"/>
        </p:nvGrpSpPr>
        <p:grpSpPr>
          <a:xfrm>
            <a:off x="3512362"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33"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77"/>
          <p:cNvGrpSpPr/>
          <p:nvPr userDrawn="1"/>
        </p:nvGrpSpPr>
        <p:grpSpPr>
          <a:xfrm>
            <a:off x="1066806" y="2291604"/>
            <a:ext cx="3297256" cy="3452934"/>
            <a:chOff x="1301833" y="2214936"/>
            <a:chExt cx="3279511" cy="3434352"/>
          </a:xfrm>
        </p:grpSpPr>
        <p:pic>
          <p:nvPicPr>
            <p:cNvPr id="79" name="Picture 8" descr="C:\_Clients\PPT\edenred-ppt\COMMERCIAL\PPT\preparation\ombre.png"/>
            <p:cNvPicPr>
              <a:picLocks noChangeAspect="1" noChangeArrowheads="1"/>
            </p:cNvPicPr>
            <p:nvPr/>
          </p:nvPicPr>
          <p:blipFill>
            <a:blip r:embed="rId3" cstate="screen"/>
            <a:srcRect/>
            <a:stretch>
              <a:fillRect/>
            </a:stretch>
          </p:blipFill>
          <p:spPr bwMode="auto">
            <a:xfrm>
              <a:off x="1301833" y="3009723"/>
              <a:ext cx="2682139" cy="2639565"/>
            </a:xfrm>
            <a:prstGeom prst="rect">
              <a:avLst/>
            </a:prstGeom>
            <a:noFill/>
          </p:spPr>
        </p:pic>
        <p:pic>
          <p:nvPicPr>
            <p:cNvPr id="80" name="Picture 2" descr="C:\_Clients\PPT\edenred-ppt\Masque_personnalisable\graphisme\visuels\visuel_04.png"/>
            <p:cNvPicPr>
              <a:picLocks noChangeAspect="1" noChangeArrowheads="1"/>
            </p:cNvPicPr>
            <p:nvPr/>
          </p:nvPicPr>
          <p:blipFill>
            <a:blip r:embed="rId6" cstate="screen"/>
            <a:stretch>
              <a:fillRect/>
            </a:stretch>
          </p:blipFill>
          <p:spPr bwMode="auto">
            <a:xfrm>
              <a:off x="1586757" y="2214936"/>
              <a:ext cx="2994587" cy="2994587"/>
            </a:xfrm>
            <a:prstGeom prst="rect">
              <a:avLst/>
            </a:prstGeom>
            <a:noFill/>
          </p:spPr>
        </p:pic>
      </p:grpSp>
      <p:grpSp>
        <p:nvGrpSpPr>
          <p:cNvPr id="12" name="Groupe 54"/>
          <p:cNvGrpSpPr/>
          <p:nvPr userDrawn="1"/>
        </p:nvGrpSpPr>
        <p:grpSpPr>
          <a:xfrm>
            <a:off x="1162446" y="4943606"/>
            <a:ext cx="262931" cy="265303"/>
            <a:chOff x="658491" y="253176"/>
            <a:chExt cx="1794307" cy="1810493"/>
          </a:xfrm>
        </p:grpSpPr>
        <p:pic>
          <p:nvPicPr>
            <p:cNvPr id="82"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84" name="Rectangle à coins arrondis 83"/>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5" name="Rectangle 84"/>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6" name="Titre 1"/>
          <p:cNvSpPr>
            <a:spLocks noGrp="1"/>
          </p:cNvSpPr>
          <p:nvPr>
            <p:ph type="title"/>
          </p:nvPr>
        </p:nvSpPr>
        <p:spPr>
          <a:xfrm>
            <a:off x="4600066" y="2859306"/>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Rectangle 8"/>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4" name="Group 41"/>
          <p:cNvGrpSpPr>
            <a:grpSpLocks/>
          </p:cNvGrpSpPr>
          <p:nvPr userDrawn="1"/>
        </p:nvGrpSpPr>
        <p:grpSpPr bwMode="auto">
          <a:xfrm flipH="1">
            <a:off x="0" y="0"/>
            <a:ext cx="700087" cy="6858000"/>
            <a:chOff x="5319" y="0"/>
            <a:chExt cx="441" cy="4320"/>
          </a:xfrm>
        </p:grpSpPr>
        <p:sp>
          <p:nvSpPr>
            <p:cNvPr id="11"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sp>
          <p:nvSpPr>
            <p:cNvPr id="12" name="Rectangle 40"/>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grpSp>
      <p:sp>
        <p:nvSpPr>
          <p:cNvPr id="2" name="Titre 1"/>
          <p:cNvSpPr>
            <a:spLocks noGrp="1"/>
          </p:cNvSpPr>
          <p:nvPr>
            <p:ph type="title"/>
          </p:nvPr>
        </p:nvSpPr>
        <p:spPr>
          <a:xfrm>
            <a:off x="642033" y="118990"/>
            <a:ext cx="7130368" cy="454936"/>
          </a:xfrm>
          <a:prstGeom prst="rect">
            <a:avLst/>
          </a:prstGeom>
        </p:spPr>
        <p:txBody>
          <a:bodyPr>
            <a:normAutofit/>
          </a:bodyPr>
          <a:lstStyle>
            <a:lvl1pPr>
              <a:defRPr sz="20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671210" y="987364"/>
            <a:ext cx="8249054" cy="5141068"/>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8365786" y="6546715"/>
            <a:ext cx="700406" cy="301224"/>
          </a:xfrm>
          <a:prstGeom prst="rect">
            <a:avLst/>
          </a:prstGeom>
        </p:spPr>
        <p:txBody>
          <a:bodyPr/>
          <a:lstStyle>
            <a:lvl1pPr algn="r">
              <a:defRPr sz="900">
                <a:solidFill>
                  <a:schemeClr val="bg1">
                    <a:lumMod val="85000"/>
                  </a:schemeClr>
                </a:solidFill>
              </a:defRPr>
            </a:lvl1pPr>
          </a:lstStyle>
          <a:p>
            <a:fld id="{89C2798C-8562-41BB-AD9C-15DC8EA447E6}" type="slidenum">
              <a:rPr lang="fr-FR" smtClean="0">
                <a:solidFill>
                  <a:srgbClr val="FFFFFF">
                    <a:lumMod val="85000"/>
                  </a:srgbClr>
                </a:solidFill>
              </a:rPr>
              <a:pPr/>
              <a:t>‹N°›</a:t>
            </a:fld>
            <a:endParaRPr lang="fr-FR" dirty="0">
              <a:solidFill>
                <a:srgbClr val="FFFFFF">
                  <a:lumMod val="85000"/>
                </a:srgbClr>
              </a:solidFill>
            </a:endParaRPr>
          </a:p>
        </p:txBody>
      </p:sp>
      <p:pic>
        <p:nvPicPr>
          <p:cNvPr id="10"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spTree>
    <p:extLst>
      <p:ext uri="{BB962C8B-B14F-4D97-AF65-F5344CB8AC3E}">
        <p14:creationId xmlns:p14="http://schemas.microsoft.com/office/powerpoint/2010/main" val="3625384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5"/>
          <p:cNvSpPr>
            <a:spLocks noGrp="1"/>
          </p:cNvSpPr>
          <p:nvPr>
            <p:ph type="sldNum" sz="quarter" idx="4"/>
          </p:nvPr>
        </p:nvSpPr>
        <p:spPr>
          <a:xfrm>
            <a:off x="6901999" y="64129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5351E1-153E-43B9-A94C-C401BD7420DC}" type="slidenum">
              <a:rPr lang="fr-FR" kern="0" smtClean="0">
                <a:solidFill>
                  <a:srgbClr val="002060">
                    <a:tint val="75000"/>
                  </a:srgbClr>
                </a:solidFill>
              </a:rPr>
              <a:pPr>
                <a:defRPr/>
              </a:pPr>
              <a:t>‹N°›</a:t>
            </a:fld>
            <a:endParaRPr lang="fr-FR" kern="0" dirty="0">
              <a:solidFill>
                <a:srgbClr val="002060">
                  <a:tint val="75000"/>
                </a:srgbClr>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numéro de diapositive 5"/>
          <p:cNvSpPr>
            <a:spLocks noGrp="1"/>
          </p:cNvSpPr>
          <p:nvPr>
            <p:ph type="sldNum" sz="quarter" idx="4"/>
          </p:nvPr>
        </p:nvSpPr>
        <p:spPr>
          <a:xfrm>
            <a:off x="6901999" y="64129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5351E1-153E-43B9-A94C-C401BD7420DC}" type="slidenum">
              <a:rPr lang="fr-FR" kern="0" smtClean="0">
                <a:solidFill>
                  <a:srgbClr val="002060">
                    <a:tint val="75000"/>
                  </a:srgbClr>
                </a:solidFill>
              </a:rPr>
              <a:pPr>
                <a:defRPr/>
              </a:pPr>
              <a:t>‹N°›</a:t>
            </a:fld>
            <a:endParaRPr lang="fr-FR" kern="0" dirty="0">
              <a:solidFill>
                <a:srgbClr val="002060">
                  <a:tint val="75000"/>
                </a:srgb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3" name="Groupe 35"/>
          <p:cNvGrpSpPr/>
          <p:nvPr userDrawn="1"/>
        </p:nvGrpSpPr>
        <p:grpSpPr>
          <a:xfrm>
            <a:off x="3883669" y="1707348"/>
            <a:ext cx="4009987" cy="4046156"/>
            <a:chOff x="4641660" y="1621075"/>
            <a:chExt cx="4009987" cy="4046156"/>
          </a:xfrm>
        </p:grpSpPr>
        <p:sp>
          <p:nvSpPr>
            <p:cNvPr id="37"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60" y="1621075"/>
              <a:ext cx="4009987"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57" name="Picture 8" descr="C:\_Clients\PPT\edenred-ppt\COMMERCIAL\PPT\preparation\ombre.png"/>
                <p:cNvPicPr>
                  <a:picLocks noChangeAspect="1" noChangeArrowheads="1"/>
                </p:cNvPicPr>
                <p:nvPr/>
              </p:nvPicPr>
              <p:blipFill>
                <a:blip r:embed="rId2"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59" name="Rectangle à coins arrondis 5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0" name="Rectangle 5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55" name="ZoneTexte 54"/>
              <p:cNvSpPr txBox="1"/>
              <p:nvPr/>
            </p:nvSpPr>
            <p:spPr>
              <a:xfrm>
                <a:off x="5798964" y="874694"/>
                <a:ext cx="246171" cy="234120"/>
              </a:xfrm>
              <a:prstGeom prst="rect">
                <a:avLst/>
              </a:prstGeom>
              <a:noFill/>
            </p:spPr>
            <p:txBody>
              <a:bodyPr wrap="none" rtlCol="0">
                <a:spAutoFit/>
              </a:bodyPr>
              <a:lstStyle/>
              <a:p>
                <a:r>
                  <a:rPr lang="fr-FR" sz="2800" dirty="0" smtClean="0">
                    <a:solidFill>
                      <a:srgbClr val="FFFFFF"/>
                    </a:solidFill>
                  </a:rPr>
                  <a:t>01</a:t>
                </a:r>
                <a:endParaRPr lang="fr-FR" sz="2800" dirty="0">
                  <a:solidFill>
                    <a:srgbClr val="FFFFFF"/>
                  </a:solidFill>
                </a:endParaRPr>
              </a:p>
            </p:txBody>
          </p:sp>
        </p:grpSp>
      </p:grpSp>
      <p:grpSp>
        <p:nvGrpSpPr>
          <p:cNvPr id="7" name="Groupe 54"/>
          <p:cNvGrpSpPr/>
          <p:nvPr userDrawn="1"/>
        </p:nvGrpSpPr>
        <p:grpSpPr>
          <a:xfrm>
            <a:off x="3503386" y="1707348"/>
            <a:ext cx="723609" cy="730136"/>
            <a:chOff x="658491" y="253176"/>
            <a:chExt cx="1794307" cy="1810493"/>
          </a:xfrm>
        </p:grpSpPr>
        <p:pic>
          <p:nvPicPr>
            <p:cNvPr id="62"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64" name="Rectangle à coins arrondis 63"/>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5" name="Rectangle 64"/>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22" y="1707348"/>
            <a:ext cx="262931" cy="265303"/>
            <a:chOff x="658491" y="253176"/>
            <a:chExt cx="1794307" cy="1810493"/>
          </a:xfrm>
        </p:grpSpPr>
        <p:pic>
          <p:nvPicPr>
            <p:cNvPr id="67"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69" name="Rectangle à coins arrondis 68"/>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0" name="Rectangle 69"/>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54"/>
          <p:cNvGrpSpPr/>
          <p:nvPr userDrawn="1"/>
        </p:nvGrpSpPr>
        <p:grpSpPr>
          <a:xfrm>
            <a:off x="1162446" y="4943606"/>
            <a:ext cx="262931" cy="265303"/>
            <a:chOff x="658491" y="253176"/>
            <a:chExt cx="1794307" cy="1810493"/>
          </a:xfrm>
        </p:grpSpPr>
        <p:pic>
          <p:nvPicPr>
            <p:cNvPr id="75"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77" name="Rectangle à coins arrondis 76"/>
              <p:cNvSpPr/>
              <p:nvPr/>
            </p:nvSpPr>
            <p:spPr>
              <a:xfrm>
                <a:off x="4271263" y="4364665"/>
                <a:ext cx="1597278" cy="1543293"/>
              </a:xfrm>
              <a:prstGeom prst="roundRect">
                <a:avLst>
                  <a:gd name="adj" fmla="val 10258"/>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8" name="Rectangle 77"/>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2" name="Titre 1"/>
          <p:cNvSpPr>
            <a:spLocks noGrp="1"/>
          </p:cNvSpPr>
          <p:nvPr userDrawn="1">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grpSp>
        <p:nvGrpSpPr>
          <p:cNvPr id="16"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sp>
        <p:nvSpPr>
          <p:cNvPr id="80"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pic>
        <p:nvPicPr>
          <p:cNvPr id="81" name="Picture 2" descr="C:\_Clients\PPT\edenred-ppt\Masque_personnalisable\graphisme\visuels\logo_fond-gris.jpg"/>
          <p:cNvPicPr>
            <a:picLocks noChangeAspect="1" noChangeArrowheads="1"/>
          </p:cNvPicPr>
          <p:nvPr userDrawn="1"/>
        </p:nvPicPr>
        <p:blipFill>
          <a:blip r:embed="rId5" cstate="screen"/>
          <a:srcRect/>
          <a:stretch>
            <a:fillRect/>
          </a:stretch>
        </p:blipFill>
        <p:spPr bwMode="auto">
          <a:xfrm>
            <a:off x="7810500" y="152400"/>
            <a:ext cx="1241822" cy="348582"/>
          </a:xfrm>
          <a:prstGeom prst="rect">
            <a:avLst/>
          </a:prstGeom>
          <a:noFill/>
        </p:spPr>
      </p:pic>
      <p:grpSp>
        <p:nvGrpSpPr>
          <p:cNvPr id="17" name="Groupe 26"/>
          <p:cNvGrpSpPr/>
          <p:nvPr userDrawn="1"/>
        </p:nvGrpSpPr>
        <p:grpSpPr>
          <a:xfrm>
            <a:off x="1483745" y="2431935"/>
            <a:ext cx="2751170" cy="2741536"/>
            <a:chOff x="5081982" y="1621075"/>
            <a:chExt cx="3569657" cy="3449008"/>
          </a:xfrm>
        </p:grpSpPr>
        <p:sp>
          <p:nvSpPr>
            <p:cNvPr id="39"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18" name="Groupe 51"/>
            <p:cNvGrpSpPr/>
            <p:nvPr/>
          </p:nvGrpSpPr>
          <p:grpSpPr>
            <a:xfrm>
              <a:off x="5081982" y="1621075"/>
              <a:ext cx="3569657" cy="3449008"/>
              <a:chOff x="4271263" y="4364665"/>
              <a:chExt cx="1597278" cy="1543293"/>
            </a:xfrm>
          </p:grpSpPr>
          <p:sp>
            <p:nvSpPr>
              <p:cNvPr id="41" name="Rectangle à coins arrondis 40"/>
              <p:cNvSpPr/>
              <p:nvPr/>
            </p:nvSpPr>
            <p:spPr>
              <a:xfrm>
                <a:off x="4271263" y="4364665"/>
                <a:ext cx="1597278" cy="1543293"/>
              </a:xfrm>
              <a:prstGeom prst="roundRect">
                <a:avLst>
                  <a:gd name="adj" fmla="val 7426"/>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2" name="Rectangle 41"/>
              <p:cNvSpPr/>
              <p:nvPr/>
            </p:nvSpPr>
            <p:spPr>
              <a:xfrm>
                <a:off x="4271264" y="5440018"/>
                <a:ext cx="585923" cy="467940"/>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45" name="Rectangle 44"/>
          <p:cNvSpPr/>
          <p:nvPr userDrawn="1"/>
        </p:nvSpPr>
        <p:spPr>
          <a:xfrm rot="1276349">
            <a:off x="3820576" y="4221476"/>
            <a:ext cx="114341" cy="11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nvGrpSpPr>
          <p:cNvPr id="20" name="Groupe 19"/>
          <p:cNvGrpSpPr/>
          <p:nvPr userDrawn="1"/>
        </p:nvGrpSpPr>
        <p:grpSpPr>
          <a:xfrm>
            <a:off x="1342417" y="2504932"/>
            <a:ext cx="2886305" cy="2631884"/>
            <a:chOff x="1342417" y="2504932"/>
            <a:chExt cx="2886305" cy="2631884"/>
          </a:xfrm>
        </p:grpSpPr>
        <p:pic>
          <p:nvPicPr>
            <p:cNvPr id="40" name="Picture 2" descr="C:\_Clients\PPT\edenred-ppt\Masque_personnalisable\docs-client\TR-fiche-produit-3D.png"/>
            <p:cNvPicPr>
              <a:picLocks noChangeAspect="1" noChangeArrowheads="1"/>
            </p:cNvPicPr>
            <p:nvPr userDrawn="1"/>
          </p:nvPicPr>
          <p:blipFill>
            <a:blip r:embed="rId6" cstate="print"/>
            <a:stretch>
              <a:fillRect/>
            </a:stretch>
          </p:blipFill>
          <p:spPr bwMode="auto">
            <a:xfrm>
              <a:off x="1342417" y="2504932"/>
              <a:ext cx="2886305" cy="2631884"/>
            </a:xfrm>
            <a:prstGeom prst="rect">
              <a:avLst/>
            </a:prstGeom>
            <a:noFill/>
          </p:spPr>
        </p:pic>
        <p:sp>
          <p:nvSpPr>
            <p:cNvPr id="19" name="Rectangle 18"/>
            <p:cNvSpPr/>
            <p:nvPr userDrawn="1"/>
          </p:nvSpPr>
          <p:spPr>
            <a:xfrm rot="1024168">
              <a:off x="3239131" y="3634178"/>
              <a:ext cx="96523" cy="99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1 - Titre et contenu">
    <p:spTree>
      <p:nvGrpSpPr>
        <p:cNvPr id="1" name=""/>
        <p:cNvGrpSpPr/>
        <p:nvPr/>
      </p:nvGrpSpPr>
      <p:grpSpPr>
        <a:xfrm>
          <a:off x="0" y="0"/>
          <a:ext cx="0" cy="0"/>
          <a:chOff x="0" y="0"/>
          <a:chExt cx="0" cy="0"/>
        </a:xfrm>
      </p:grpSpPr>
      <p:sp>
        <p:nvSpPr>
          <p:cNvPr id="17" name="Rectangle 16"/>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41"/>
          <p:cNvGrpSpPr>
            <a:grpSpLocks/>
          </p:cNvGrpSpPr>
          <p:nvPr userDrawn="1"/>
        </p:nvGrpSpPr>
        <p:grpSpPr bwMode="auto">
          <a:xfrm flipH="1">
            <a:off x="0" y="0"/>
            <a:ext cx="700087" cy="6858000"/>
            <a:chOff x="5319" y="0"/>
            <a:chExt cx="441" cy="4320"/>
          </a:xfrm>
        </p:grpSpPr>
        <p:sp>
          <p:nvSpPr>
            <p:cNvPr id="8"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sp>
          <p:nvSpPr>
            <p:cNvPr id="9" name="Rectangle 40"/>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grpSp>
      <p:sp>
        <p:nvSpPr>
          <p:cNvPr id="3" name="Espace réservé du contenu 2"/>
          <p:cNvSpPr>
            <a:spLocks noGrp="1"/>
          </p:cNvSpPr>
          <p:nvPr>
            <p:ph idx="1"/>
          </p:nvPr>
        </p:nvSpPr>
        <p:spPr>
          <a:xfrm>
            <a:off x="788795" y="1238462"/>
            <a:ext cx="8229600" cy="5290926"/>
          </a:xfrm>
        </p:spPr>
        <p:txBody>
          <a:bodyPr/>
          <a:lstStyle>
            <a:lvl1pPr marL="271463" indent="-271463">
              <a:defRPr sz="2400">
                <a:solidFill>
                  <a:srgbClr val="002060"/>
                </a:solidFill>
              </a:defRPr>
            </a:lvl1pPr>
            <a:lvl2pPr>
              <a:defRPr sz="2000">
                <a:solidFill>
                  <a:srgbClr val="002060"/>
                </a:solidFill>
              </a:defRPr>
            </a:lvl2pPr>
            <a:lvl3pPr>
              <a:defRPr sz="1600">
                <a:solidFill>
                  <a:srgbClr val="002060"/>
                </a:solidFill>
              </a:defRPr>
            </a:lvl3pPr>
            <a:lvl4pPr>
              <a:defRPr sz="1400">
                <a:solidFill>
                  <a:srgbClr val="002060"/>
                </a:solidFill>
              </a:defRPr>
            </a:lvl4pPr>
            <a:lvl5pPr>
              <a:defRPr sz="1200">
                <a:solidFill>
                  <a:srgbClr val="00206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4" name="Groupe 33"/>
          <p:cNvGrpSpPr/>
          <p:nvPr userDrawn="1"/>
        </p:nvGrpSpPr>
        <p:grpSpPr>
          <a:xfrm>
            <a:off x="90432" y="120353"/>
            <a:ext cx="523204" cy="530191"/>
            <a:chOff x="5469976" y="1004120"/>
            <a:chExt cx="1540430" cy="1561001"/>
          </a:xfrm>
        </p:grpSpPr>
        <p:grpSp>
          <p:nvGrpSpPr>
            <p:cNvPr id="5" name="Groupe 54"/>
            <p:cNvGrpSpPr/>
            <p:nvPr/>
          </p:nvGrpSpPr>
          <p:grpSpPr>
            <a:xfrm>
              <a:off x="5469976" y="1004120"/>
              <a:ext cx="1540430" cy="1561001"/>
              <a:chOff x="649498" y="507164"/>
              <a:chExt cx="1540430" cy="1561001"/>
            </a:xfrm>
          </p:grpSpPr>
          <p:pic>
            <p:nvPicPr>
              <p:cNvPr id="13" name="Picture 8" descr="C:\_Clients\PPT\edenred-ppt\COMMERCIAL\PPT\preparation\ombre.png"/>
              <p:cNvPicPr>
                <a:picLocks noChangeAspect="1" noChangeArrowheads="1"/>
              </p:cNvPicPr>
              <p:nvPr/>
            </p:nvPicPr>
            <p:blipFill>
              <a:blip r:embed="rId2" cstate="screen"/>
              <a:srcRect/>
              <a:stretch>
                <a:fillRect/>
              </a:stretch>
            </p:blipFill>
            <p:spPr bwMode="auto">
              <a:xfrm>
                <a:off x="649498" y="887065"/>
                <a:ext cx="1200150" cy="1181100"/>
              </a:xfrm>
              <a:prstGeom prst="rect">
                <a:avLst/>
              </a:prstGeom>
              <a:noFill/>
            </p:spPr>
          </p:pic>
          <p:grpSp>
            <p:nvGrpSpPr>
              <p:cNvPr id="6" name="Groupe 51"/>
              <p:cNvGrpSpPr/>
              <p:nvPr/>
            </p:nvGrpSpPr>
            <p:grpSpPr>
              <a:xfrm>
                <a:off x="855521" y="507164"/>
                <a:ext cx="1334407" cy="1289305"/>
                <a:chOff x="4271264" y="4618653"/>
                <a:chExt cx="1334407" cy="1289305"/>
              </a:xfrm>
            </p:grpSpPr>
            <p:sp>
              <p:nvSpPr>
                <p:cNvPr id="15" name="Rectangle à coins arrondis 14"/>
                <p:cNvSpPr/>
                <p:nvPr/>
              </p:nvSpPr>
              <p:spPr>
                <a:xfrm>
                  <a:off x="4271265" y="4618653"/>
                  <a:ext cx="1334406" cy="1289305"/>
                </a:xfrm>
                <a:prstGeom prst="round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16" name="Rectangle 15"/>
                <p:cNvSpPr/>
                <p:nvPr/>
              </p:nvSpPr>
              <p:spPr>
                <a:xfrm>
                  <a:off x="4271264" y="5440018"/>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12" name="ZoneTexte 11"/>
            <p:cNvSpPr txBox="1"/>
            <p:nvPr/>
          </p:nvSpPr>
          <p:spPr>
            <a:xfrm>
              <a:off x="5794512" y="1166594"/>
              <a:ext cx="1087629" cy="906164"/>
            </a:xfrm>
            <a:prstGeom prst="rect">
              <a:avLst/>
            </a:prstGeom>
            <a:noFill/>
          </p:spPr>
          <p:txBody>
            <a:bodyPr wrap="square" rtlCol="0">
              <a:spAutoFit/>
            </a:bodyPr>
            <a:lstStyle/>
            <a:p>
              <a:pPr algn="ctr"/>
              <a:r>
                <a:rPr lang="fr-FR" sz="1400" dirty="0" smtClean="0">
                  <a:solidFill>
                    <a:srgbClr val="FFFFFF"/>
                  </a:solidFill>
                </a:rPr>
                <a:t>01</a:t>
              </a:r>
              <a:endParaRPr lang="fr-FR" sz="1400" dirty="0">
                <a:solidFill>
                  <a:srgbClr val="FFFFFF"/>
                </a:solidFill>
              </a:endParaRPr>
            </a:p>
          </p:txBody>
        </p:sp>
      </p:grpSp>
      <p:pic>
        <p:nvPicPr>
          <p:cNvPr id="26"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
        <p:nvSpPr>
          <p:cNvPr id="22" name="Espace réservé de la date 21"/>
          <p:cNvSpPr>
            <a:spLocks noGrp="1"/>
          </p:cNvSpPr>
          <p:nvPr>
            <p:ph type="dt" sz="half" idx="10"/>
          </p:nvPr>
        </p:nvSpPr>
        <p:spPr/>
        <p:txBody>
          <a:bodyPr/>
          <a:lstStyle/>
          <a:p>
            <a:endParaRPr lang="fr-FR" dirty="0">
              <a:solidFill>
                <a:srgbClr val="002060">
                  <a:tint val="75000"/>
                </a:srgbClr>
              </a:solidFill>
            </a:endParaRPr>
          </a:p>
        </p:txBody>
      </p:sp>
      <p:sp>
        <p:nvSpPr>
          <p:cNvPr id="23" name="Espace réservé du numéro de diapositive 22"/>
          <p:cNvSpPr>
            <a:spLocks noGrp="1"/>
          </p:cNvSpPr>
          <p:nvPr>
            <p:ph type="sldNum" sz="quarter" idx="11"/>
          </p:nvPr>
        </p:nvSpPr>
        <p:spPr/>
        <p:txBody>
          <a:body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
        <p:nvSpPr>
          <p:cNvPr id="24" name="Espace réservé du pied de page 23"/>
          <p:cNvSpPr>
            <a:spLocks noGrp="1"/>
          </p:cNvSpPr>
          <p:nvPr>
            <p:ph type="ftr" sz="quarter" idx="12"/>
          </p:nvPr>
        </p:nvSpPr>
        <p:spPr/>
        <p:txBody>
          <a:bodyPr/>
          <a:lstStyle/>
          <a:p>
            <a:endParaRPr lang="fr-FR" dirty="0">
              <a:solidFill>
                <a:srgbClr val="002060">
                  <a:tint val="75000"/>
                </a:srgbClr>
              </a:solidFill>
            </a:endParaRPr>
          </a:p>
        </p:txBody>
      </p:sp>
      <p:sp>
        <p:nvSpPr>
          <p:cNvPr id="25" name="Titre 24"/>
          <p:cNvSpPr>
            <a:spLocks noGrp="1"/>
          </p:cNvSpPr>
          <p:nvPr>
            <p:ph type="title"/>
          </p:nvPr>
        </p:nvSpPr>
        <p:spPr>
          <a:xfrm>
            <a:off x="635660" y="124568"/>
            <a:ext cx="8229600" cy="418698"/>
          </a:xfrm>
        </p:spPr>
        <p:txBody>
          <a:bodyPr/>
          <a:lstStyle/>
          <a:p>
            <a:r>
              <a:rPr lang="fr-FR" dirty="0"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grpSp>
        <p:nvGrpSpPr>
          <p:cNvPr id="3" name="Groupe 26"/>
          <p:cNvGrpSpPr/>
          <p:nvPr userDrawn="1"/>
        </p:nvGrpSpPr>
        <p:grpSpPr>
          <a:xfrm>
            <a:off x="3883721" y="1707682"/>
            <a:ext cx="4009984" cy="4046161"/>
            <a:chOff x="4641650" y="1534810"/>
            <a:chExt cx="4009984" cy="4046161"/>
          </a:xfrm>
        </p:grpSpPr>
        <p:sp>
          <p:nvSpPr>
            <p:cNvPr id="40"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50" y="1534810"/>
              <a:ext cx="4009984" cy="4046161"/>
              <a:chOff x="5478969" y="711532"/>
              <a:chExt cx="1794307" cy="1810494"/>
            </a:xfrm>
          </p:grpSpPr>
          <p:grpSp>
            <p:nvGrpSpPr>
              <p:cNvPr id="5" name="Groupe 54"/>
              <p:cNvGrpSpPr/>
              <p:nvPr/>
            </p:nvGrpSpPr>
            <p:grpSpPr>
              <a:xfrm>
                <a:off x="5478969" y="711532"/>
                <a:ext cx="1794307" cy="1810494"/>
                <a:chOff x="658491" y="214576"/>
                <a:chExt cx="1794307" cy="1810494"/>
              </a:xfrm>
            </p:grpSpPr>
            <p:pic>
              <p:nvPicPr>
                <p:cNvPr id="63" name="Picture 8" descr="C:\_Clients\PPT\edenred-ppt\COMMERCIAL\PPT\preparation\ombre.png"/>
                <p:cNvPicPr>
                  <a:picLocks noChangeAspect="1" noChangeArrowheads="1"/>
                </p:cNvPicPr>
                <p:nvPr/>
              </p:nvPicPr>
              <p:blipFill>
                <a:blip r:embed="rId2" cstate="screen"/>
                <a:srcRect/>
                <a:stretch>
                  <a:fillRect/>
                </a:stretch>
              </p:blipFill>
              <p:spPr bwMode="auto">
                <a:xfrm>
                  <a:off x="658491" y="843971"/>
                  <a:ext cx="1200150" cy="1181099"/>
                </a:xfrm>
                <a:prstGeom prst="rect">
                  <a:avLst/>
                </a:prstGeom>
                <a:noFill/>
              </p:spPr>
            </p:pic>
            <p:grpSp>
              <p:nvGrpSpPr>
                <p:cNvPr id="6" name="Groupe 51"/>
                <p:cNvGrpSpPr/>
                <p:nvPr/>
              </p:nvGrpSpPr>
              <p:grpSpPr>
                <a:xfrm>
                  <a:off x="855520" y="214576"/>
                  <a:ext cx="1597278" cy="1543295"/>
                  <a:chOff x="4271263" y="4326065"/>
                  <a:chExt cx="1597278" cy="1543295"/>
                </a:xfrm>
              </p:grpSpPr>
              <p:sp>
                <p:nvSpPr>
                  <p:cNvPr id="65" name="Rectangle à coins arrondis 64"/>
                  <p:cNvSpPr/>
                  <p:nvPr/>
                </p:nvSpPr>
                <p:spPr>
                  <a:xfrm>
                    <a:off x="4271263" y="43260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6" name="Rectangle 65"/>
                  <p:cNvSpPr/>
                  <p:nvPr/>
                </p:nvSpPr>
                <p:spPr>
                  <a:xfrm>
                    <a:off x="4271264" y="5401420"/>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62" name="ZoneTexte 61"/>
              <p:cNvSpPr txBox="1"/>
              <p:nvPr/>
            </p:nvSpPr>
            <p:spPr>
              <a:xfrm>
                <a:off x="5802825" y="836097"/>
                <a:ext cx="246171" cy="234120"/>
              </a:xfrm>
              <a:prstGeom prst="rect">
                <a:avLst/>
              </a:prstGeom>
              <a:noFill/>
            </p:spPr>
            <p:txBody>
              <a:bodyPr wrap="none" rtlCol="0">
                <a:spAutoFit/>
              </a:bodyPr>
              <a:lstStyle/>
              <a:p>
                <a:r>
                  <a:rPr lang="fr-FR" sz="2800" dirty="0" smtClean="0">
                    <a:solidFill>
                      <a:srgbClr val="FFFFFF"/>
                    </a:solidFill>
                  </a:rPr>
                  <a:t>02</a:t>
                </a:r>
                <a:endParaRPr lang="fr-FR" sz="2800" dirty="0">
                  <a:solidFill>
                    <a:srgbClr val="FFFFFF"/>
                  </a:solidFill>
                </a:endParaRPr>
              </a:p>
            </p:txBody>
          </p:sp>
        </p:grpSp>
      </p:grpSp>
      <p:grpSp>
        <p:nvGrpSpPr>
          <p:cNvPr id="7" name="Groupe 54"/>
          <p:cNvGrpSpPr/>
          <p:nvPr userDrawn="1"/>
        </p:nvGrpSpPr>
        <p:grpSpPr>
          <a:xfrm>
            <a:off x="3512413" y="1716313"/>
            <a:ext cx="723609" cy="730136"/>
            <a:chOff x="658491" y="253176"/>
            <a:chExt cx="1794307" cy="1810493"/>
          </a:xfrm>
        </p:grpSpPr>
        <p:pic>
          <p:nvPicPr>
            <p:cNvPr id="68"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70" name="Rectangle à coins arrondis 69"/>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1" name="Rectangle 70"/>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84" y="1716313"/>
            <a:ext cx="262931" cy="265303"/>
            <a:chOff x="658491" y="253176"/>
            <a:chExt cx="1794307" cy="1810493"/>
          </a:xfrm>
        </p:grpSpPr>
        <p:pic>
          <p:nvPicPr>
            <p:cNvPr id="73"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75" name="Rectangle à coins arrondis 74"/>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6" name="Rectangle 75"/>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pic>
        <p:nvPicPr>
          <p:cNvPr id="78" name="Picture 8" descr="C:\_Clients\PPT\edenred-ppt\COMMERCIAL\PPT\preparation\ombre.png"/>
          <p:cNvPicPr>
            <a:picLocks noChangeAspect="1" noChangeArrowheads="1"/>
          </p:cNvPicPr>
          <p:nvPr/>
        </p:nvPicPr>
        <p:blipFill>
          <a:blip r:embed="rId2" cstate="screen"/>
          <a:srcRect/>
          <a:stretch>
            <a:fillRect/>
          </a:stretch>
        </p:blipFill>
        <p:spPr bwMode="auto">
          <a:xfrm>
            <a:off x="1066806" y="3090691"/>
            <a:ext cx="2696652" cy="2653847"/>
          </a:xfrm>
          <a:prstGeom prst="rect">
            <a:avLst/>
          </a:prstGeom>
          <a:noFill/>
        </p:spPr>
      </p:pic>
      <p:grpSp>
        <p:nvGrpSpPr>
          <p:cNvPr id="11" name="Groupe 54"/>
          <p:cNvGrpSpPr/>
          <p:nvPr userDrawn="1"/>
        </p:nvGrpSpPr>
        <p:grpSpPr>
          <a:xfrm>
            <a:off x="1162446" y="4943606"/>
            <a:ext cx="262931" cy="265303"/>
            <a:chOff x="658491" y="253176"/>
            <a:chExt cx="1794307" cy="1810493"/>
          </a:xfrm>
        </p:grpSpPr>
        <p:pic>
          <p:nvPicPr>
            <p:cNvPr id="81"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83" name="Rectangle à coins arrondis 82"/>
              <p:cNvSpPr/>
              <p:nvPr/>
            </p:nvSpPr>
            <p:spPr>
              <a:xfrm>
                <a:off x="4271263" y="4364665"/>
                <a:ext cx="1597278" cy="1543293"/>
              </a:xfrm>
              <a:prstGeom prst="roundRect">
                <a:avLst>
                  <a:gd name="adj" fmla="val 10258"/>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4" name="Rectangle 83"/>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5"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86"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pic>
        <p:nvPicPr>
          <p:cNvPr id="87" name="Picture 2" descr="C:\_Clients\PPT\edenred-ppt\Masque_personnalisable\graphisme\visuels\logo_fond-gris.jpg"/>
          <p:cNvPicPr>
            <a:picLocks noChangeAspect="1" noChangeArrowheads="1"/>
          </p:cNvPicPr>
          <p:nvPr userDrawn="1"/>
        </p:nvPicPr>
        <p:blipFill>
          <a:blip r:embed="rId5" cstate="screen"/>
          <a:srcRect/>
          <a:stretch>
            <a:fillRect/>
          </a:stretch>
        </p:blipFill>
        <p:spPr bwMode="auto">
          <a:xfrm>
            <a:off x="7810500" y="152400"/>
            <a:ext cx="1241822" cy="348582"/>
          </a:xfrm>
          <a:prstGeom prst="rect">
            <a:avLst/>
          </a:prstGeom>
          <a:noFill/>
        </p:spPr>
      </p:pic>
      <p:pic>
        <p:nvPicPr>
          <p:cNvPr id="36" name="Picture 2" descr="C:\_Clients\PPT\edenred-ppt\Masque_personnalisable\graphisme\visuels\visuel_04.png"/>
          <p:cNvPicPr>
            <a:picLocks noChangeAspect="1" noChangeArrowheads="1"/>
          </p:cNvPicPr>
          <p:nvPr userDrawn="1"/>
        </p:nvPicPr>
        <p:blipFill>
          <a:blip r:embed="rId6" cstate="screen"/>
          <a:stretch>
            <a:fillRect/>
          </a:stretch>
        </p:blipFill>
        <p:spPr bwMode="auto">
          <a:xfrm>
            <a:off x="1353272" y="2291604"/>
            <a:ext cx="3010790" cy="3010790"/>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2 - Titre et contenu">
    <p:spTree>
      <p:nvGrpSpPr>
        <p:cNvPr id="1" name=""/>
        <p:cNvGrpSpPr/>
        <p:nvPr/>
      </p:nvGrpSpPr>
      <p:grpSpPr>
        <a:xfrm>
          <a:off x="0" y="0"/>
          <a:ext cx="0" cy="0"/>
          <a:chOff x="0" y="0"/>
          <a:chExt cx="0" cy="0"/>
        </a:xfrm>
      </p:grpSpPr>
      <p:sp>
        <p:nvSpPr>
          <p:cNvPr id="17" name="Rectangle 16"/>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4" name="Group 41"/>
          <p:cNvGrpSpPr>
            <a:grpSpLocks/>
          </p:cNvGrpSpPr>
          <p:nvPr userDrawn="1"/>
        </p:nvGrpSpPr>
        <p:grpSpPr bwMode="auto">
          <a:xfrm flipH="1">
            <a:off x="0" y="0"/>
            <a:ext cx="700087" cy="6858000"/>
            <a:chOff x="5319" y="0"/>
            <a:chExt cx="441" cy="4320"/>
          </a:xfrm>
        </p:grpSpPr>
        <p:sp>
          <p:nvSpPr>
            <p:cNvPr id="8"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sp>
          <p:nvSpPr>
            <p:cNvPr id="9" name="Rectangle 40"/>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grpSp>
      <p:sp>
        <p:nvSpPr>
          <p:cNvPr id="2" name="Titre 1"/>
          <p:cNvSpPr>
            <a:spLocks noGrp="1"/>
          </p:cNvSpPr>
          <p:nvPr>
            <p:ph type="title"/>
          </p:nvPr>
        </p:nvSpPr>
        <p:spPr>
          <a:xfrm>
            <a:off x="638058" y="123914"/>
            <a:ext cx="7089892" cy="418698"/>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788795" y="1238462"/>
            <a:ext cx="8229600" cy="5290926"/>
          </a:xfrm>
        </p:spPr>
        <p:txBody>
          <a:bodyPr/>
          <a:lstStyle>
            <a:lvl1pPr marL="271463" indent="-271463">
              <a:defRPr sz="2400">
                <a:solidFill>
                  <a:srgbClr val="002060"/>
                </a:solidFill>
              </a:defRPr>
            </a:lvl1pPr>
            <a:lvl2pPr>
              <a:defRPr sz="2000">
                <a:solidFill>
                  <a:srgbClr val="002060"/>
                </a:solidFill>
              </a:defRPr>
            </a:lvl2pPr>
            <a:lvl3pPr>
              <a:defRPr sz="1600">
                <a:solidFill>
                  <a:srgbClr val="002060"/>
                </a:solidFill>
              </a:defRPr>
            </a:lvl3pPr>
            <a:lvl4pPr>
              <a:defRPr sz="1400">
                <a:solidFill>
                  <a:srgbClr val="002060"/>
                </a:solidFill>
              </a:defRPr>
            </a:lvl4pPr>
            <a:lvl5pPr>
              <a:defRPr sz="1200">
                <a:solidFill>
                  <a:srgbClr val="00206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33"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5" name="Groupe 33"/>
          <p:cNvGrpSpPr/>
          <p:nvPr userDrawn="1"/>
        </p:nvGrpSpPr>
        <p:grpSpPr>
          <a:xfrm>
            <a:off x="90432" y="120353"/>
            <a:ext cx="523204" cy="530191"/>
            <a:chOff x="5469976" y="1004120"/>
            <a:chExt cx="1540430" cy="1561001"/>
          </a:xfrm>
        </p:grpSpPr>
        <p:grpSp>
          <p:nvGrpSpPr>
            <p:cNvPr id="6" name="Groupe 54"/>
            <p:cNvGrpSpPr/>
            <p:nvPr/>
          </p:nvGrpSpPr>
          <p:grpSpPr>
            <a:xfrm>
              <a:off x="5469976" y="1004120"/>
              <a:ext cx="1540430" cy="1561001"/>
              <a:chOff x="649498" y="507164"/>
              <a:chExt cx="1540430" cy="1561001"/>
            </a:xfrm>
          </p:grpSpPr>
          <p:pic>
            <p:nvPicPr>
              <p:cNvPr id="37" name="Picture 8" descr="C:\_Clients\PPT\edenred-ppt\COMMERCIAL\PPT\preparation\ombre.png"/>
              <p:cNvPicPr>
                <a:picLocks noChangeAspect="1" noChangeArrowheads="1"/>
              </p:cNvPicPr>
              <p:nvPr/>
            </p:nvPicPr>
            <p:blipFill>
              <a:blip r:embed="rId3" cstate="screen"/>
              <a:srcRect/>
              <a:stretch>
                <a:fillRect/>
              </a:stretch>
            </p:blipFill>
            <p:spPr bwMode="auto">
              <a:xfrm>
                <a:off x="649498" y="887065"/>
                <a:ext cx="1200150" cy="1181100"/>
              </a:xfrm>
              <a:prstGeom prst="rect">
                <a:avLst/>
              </a:prstGeom>
              <a:noFill/>
            </p:spPr>
          </p:pic>
          <p:grpSp>
            <p:nvGrpSpPr>
              <p:cNvPr id="7" name="Groupe 51"/>
              <p:cNvGrpSpPr/>
              <p:nvPr/>
            </p:nvGrpSpPr>
            <p:grpSpPr>
              <a:xfrm>
                <a:off x="855521" y="507164"/>
                <a:ext cx="1334407" cy="1289305"/>
                <a:chOff x="4271264" y="4618653"/>
                <a:chExt cx="1334407" cy="1289305"/>
              </a:xfrm>
            </p:grpSpPr>
            <p:sp>
              <p:nvSpPr>
                <p:cNvPr id="39" name="Rectangle à coins arrondis 38"/>
                <p:cNvSpPr/>
                <p:nvPr/>
              </p:nvSpPr>
              <p:spPr>
                <a:xfrm>
                  <a:off x="4271264" y="4618653"/>
                  <a:ext cx="1334407" cy="1289305"/>
                </a:xfrm>
                <a:prstGeom prst="round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40" name="Rectangle 39"/>
                <p:cNvSpPr/>
                <p:nvPr/>
              </p:nvSpPr>
              <p:spPr>
                <a:xfrm>
                  <a:off x="4271264" y="5440018"/>
                  <a:ext cx="585923" cy="467940"/>
                </a:xfrm>
                <a:prstGeom prst="rect">
                  <a:avLst/>
                </a:prstGeom>
                <a:solidFill>
                  <a:srgbClr val="FBB033"/>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36" name="ZoneTexte 35"/>
            <p:cNvSpPr txBox="1"/>
            <p:nvPr/>
          </p:nvSpPr>
          <p:spPr>
            <a:xfrm>
              <a:off x="5794512" y="1166594"/>
              <a:ext cx="1087629" cy="906164"/>
            </a:xfrm>
            <a:prstGeom prst="rect">
              <a:avLst/>
            </a:prstGeom>
            <a:noFill/>
          </p:spPr>
          <p:txBody>
            <a:bodyPr wrap="square" rtlCol="0">
              <a:spAutoFit/>
            </a:bodyPr>
            <a:lstStyle/>
            <a:p>
              <a:pPr algn="ctr"/>
              <a:r>
                <a:rPr lang="fr-FR" sz="1400" dirty="0" smtClean="0">
                  <a:solidFill>
                    <a:srgbClr val="FFFFFF"/>
                  </a:solidFill>
                </a:rPr>
                <a:t>02</a:t>
              </a:r>
              <a:endParaRPr lang="fr-FR" sz="1400" dirty="0">
                <a:solidFill>
                  <a:srgbClr val="FFFFFF"/>
                </a:solidFill>
              </a:endParaRPr>
            </a:p>
          </p:txBody>
        </p:sp>
      </p:grpSp>
      <p:sp>
        <p:nvSpPr>
          <p:cNvPr id="16" name="Espace réservé du numéro de diapositive 22"/>
          <p:cNvSpPr>
            <a:spLocks noGrp="1"/>
          </p:cNvSpPr>
          <p:nvPr>
            <p:ph type="sldNum" sz="quarter" idx="11"/>
          </p:nvPr>
        </p:nvSpPr>
        <p:spPr>
          <a:xfrm>
            <a:off x="6901999" y="6412912"/>
            <a:ext cx="2133600" cy="365125"/>
          </a:xfrm>
        </p:spPr>
        <p:txBody>
          <a:body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6"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83699" y="1716313"/>
            <a:ext cx="4009983" cy="4046156"/>
            <a:chOff x="4641649" y="1621075"/>
            <a:chExt cx="4009983" cy="4046156"/>
          </a:xfrm>
        </p:grpSpPr>
        <p:sp>
          <p:nvSpPr>
            <p:cNvPr id="42"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54"/>
            <p:cNvGrpSpPr/>
            <p:nvPr/>
          </p:nvGrpSpPr>
          <p:grpSpPr>
            <a:xfrm>
              <a:off x="4641649" y="1621075"/>
              <a:ext cx="4009983" cy="4046156"/>
              <a:chOff x="658491" y="253176"/>
              <a:chExt cx="1794307" cy="1810493"/>
            </a:xfrm>
          </p:grpSpPr>
          <p:pic>
            <p:nvPicPr>
              <p:cNvPr id="61"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5"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grpSp>
        <p:nvGrpSpPr>
          <p:cNvPr id="6" name="Groupe 54"/>
          <p:cNvGrpSpPr/>
          <p:nvPr userDrawn="1"/>
        </p:nvGrpSpPr>
        <p:grpSpPr>
          <a:xfrm>
            <a:off x="3512392"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7"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8" name="Groupe 54"/>
          <p:cNvGrpSpPr/>
          <p:nvPr userDrawn="1"/>
        </p:nvGrpSpPr>
        <p:grpSpPr>
          <a:xfrm>
            <a:off x="3251263"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9"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0" name="Groupe 77"/>
          <p:cNvGrpSpPr/>
          <p:nvPr userDrawn="1"/>
        </p:nvGrpSpPr>
        <p:grpSpPr>
          <a:xfrm>
            <a:off x="1066806" y="2291604"/>
            <a:ext cx="3297256" cy="3452934"/>
            <a:chOff x="1301833" y="2214936"/>
            <a:chExt cx="3279511" cy="3434352"/>
          </a:xfrm>
        </p:grpSpPr>
        <p:pic>
          <p:nvPicPr>
            <p:cNvPr id="79" name="Picture 8" descr="C:\_Clients\PPT\edenred-ppt\COMMERCIAL\PPT\preparation\ombre.png"/>
            <p:cNvPicPr>
              <a:picLocks noChangeAspect="1" noChangeArrowheads="1"/>
            </p:cNvPicPr>
            <p:nvPr/>
          </p:nvPicPr>
          <p:blipFill>
            <a:blip r:embed="rId3" cstate="screen"/>
            <a:srcRect/>
            <a:stretch>
              <a:fillRect/>
            </a:stretch>
          </p:blipFill>
          <p:spPr bwMode="auto">
            <a:xfrm>
              <a:off x="1301833" y="3009723"/>
              <a:ext cx="2682139" cy="2639565"/>
            </a:xfrm>
            <a:prstGeom prst="rect">
              <a:avLst/>
            </a:prstGeom>
            <a:noFill/>
          </p:spPr>
        </p:pic>
        <p:pic>
          <p:nvPicPr>
            <p:cNvPr id="80" name="Picture 2" descr="C:\_Clients\PPT\edenred-ppt\Masque_personnalisable\graphisme\visuels\visuel_04.png"/>
            <p:cNvPicPr>
              <a:picLocks noChangeAspect="1" noChangeArrowheads="1"/>
            </p:cNvPicPr>
            <p:nvPr/>
          </p:nvPicPr>
          <p:blipFill>
            <a:blip r:embed="rId6" cstate="print"/>
            <a:stretch>
              <a:fillRect/>
            </a:stretch>
          </p:blipFill>
          <p:spPr bwMode="auto">
            <a:xfrm>
              <a:off x="1586757" y="2214936"/>
              <a:ext cx="2994587" cy="2994587"/>
            </a:xfrm>
            <a:prstGeom prst="rect">
              <a:avLst/>
            </a:prstGeom>
            <a:noFill/>
          </p:spPr>
        </p:pic>
      </p:grpSp>
      <p:grpSp>
        <p:nvGrpSpPr>
          <p:cNvPr id="11" name="Groupe 54"/>
          <p:cNvGrpSpPr/>
          <p:nvPr userDrawn="1"/>
        </p:nvGrpSpPr>
        <p:grpSpPr>
          <a:xfrm>
            <a:off x="1162446" y="4943606"/>
            <a:ext cx="262931" cy="265303"/>
            <a:chOff x="658491" y="253176"/>
            <a:chExt cx="1794307" cy="1810493"/>
          </a:xfrm>
        </p:grpSpPr>
        <p:pic>
          <p:nvPicPr>
            <p:cNvPr id="82"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2" name="Groupe 51"/>
            <p:cNvGrpSpPr/>
            <p:nvPr/>
          </p:nvGrpSpPr>
          <p:grpSpPr>
            <a:xfrm>
              <a:off x="855520" y="253176"/>
              <a:ext cx="1597278" cy="1543293"/>
              <a:chOff x="4271263" y="4364665"/>
              <a:chExt cx="1597278" cy="1543293"/>
            </a:xfrm>
          </p:grpSpPr>
          <p:sp>
            <p:nvSpPr>
              <p:cNvPr id="84" name="Rectangle à coins arrondis 83"/>
              <p:cNvSpPr/>
              <p:nvPr/>
            </p:nvSpPr>
            <p:spPr>
              <a:xfrm>
                <a:off x="4271263" y="4364665"/>
                <a:ext cx="1597278" cy="1543293"/>
              </a:xfrm>
              <a:prstGeom prst="roundRect">
                <a:avLst>
                  <a:gd name="adj" fmla="val 10258"/>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5" name="Rectangle 84"/>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6" name="Titre 1"/>
          <p:cNvSpPr>
            <a:spLocks noGrp="1"/>
          </p:cNvSpPr>
          <p:nvPr>
            <p:ph type="title"/>
          </p:nvPr>
        </p:nvSpPr>
        <p:spPr>
          <a:xfrm>
            <a:off x="4600066" y="2491653"/>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
        <p:nvSpPr>
          <p:cNvPr id="87" name="Espace réservé du texte 79"/>
          <p:cNvSpPr>
            <a:spLocks noGrp="1"/>
          </p:cNvSpPr>
          <p:nvPr>
            <p:ph type="body" sz="quarter" idx="10"/>
          </p:nvPr>
        </p:nvSpPr>
        <p:spPr>
          <a:xfrm>
            <a:off x="4600066" y="3410145"/>
            <a:ext cx="3214755" cy="1623767"/>
          </a:xfrm>
        </p:spPr>
        <p:txBody>
          <a:bodyPr>
            <a:normAutofit/>
          </a:bodyPr>
          <a:lstStyle>
            <a:lvl1pPr>
              <a:defRPr sz="1600">
                <a:solidFill>
                  <a:schemeClr val="bg1"/>
                </a:solidFill>
              </a:defRPr>
            </a:lvl1pPr>
            <a:lvl2pPr>
              <a:defRPr sz="1400">
                <a:solidFill>
                  <a:schemeClr val="bg1"/>
                </a:solidFill>
              </a:defRPr>
            </a:lvl2pPr>
          </a:lstStyle>
          <a:p>
            <a:pPr lvl="0"/>
            <a:r>
              <a:rPr lang="fr-FR" dirty="0" smtClean="0"/>
              <a:t>Cliquez pour modifier les styles du texte du masque</a:t>
            </a:r>
          </a:p>
        </p:txBody>
      </p:sp>
      <p:sp>
        <p:nvSpPr>
          <p:cNvPr id="88" name="ZoneTexte 87"/>
          <p:cNvSpPr txBox="1"/>
          <p:nvPr userDrawn="1"/>
        </p:nvSpPr>
        <p:spPr>
          <a:xfrm>
            <a:off x="4607102" y="1977438"/>
            <a:ext cx="550151" cy="523220"/>
          </a:xfrm>
          <a:prstGeom prst="rect">
            <a:avLst/>
          </a:prstGeom>
          <a:noFill/>
        </p:spPr>
        <p:txBody>
          <a:bodyPr wrap="none" rtlCol="0">
            <a:spAutoFit/>
          </a:bodyPr>
          <a:lstStyle/>
          <a:p>
            <a:r>
              <a:rPr lang="fr-FR" sz="2800" dirty="0" smtClean="0">
                <a:solidFill>
                  <a:srgbClr val="FFFFFF"/>
                </a:solidFill>
              </a:rPr>
              <a:t>03</a:t>
            </a:r>
            <a:endParaRPr lang="fr-FR" sz="2800"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05 - Titre et contenu">
    <p:spTree>
      <p:nvGrpSpPr>
        <p:cNvPr id="1" name=""/>
        <p:cNvGrpSpPr/>
        <p:nvPr/>
      </p:nvGrpSpPr>
      <p:grpSpPr>
        <a:xfrm>
          <a:off x="0" y="0"/>
          <a:ext cx="0" cy="0"/>
          <a:chOff x="0" y="0"/>
          <a:chExt cx="0" cy="0"/>
        </a:xfrm>
      </p:grpSpPr>
      <p:sp>
        <p:nvSpPr>
          <p:cNvPr id="17" name="Rectangle 16"/>
          <p:cNvSpPr/>
          <p:nvPr userDrawn="1"/>
        </p:nvSpPr>
        <p:spPr>
          <a:xfrm>
            <a:off x="0" y="0"/>
            <a:ext cx="9144000" cy="683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4" name="Group 41"/>
          <p:cNvGrpSpPr>
            <a:grpSpLocks/>
          </p:cNvGrpSpPr>
          <p:nvPr userDrawn="1"/>
        </p:nvGrpSpPr>
        <p:grpSpPr bwMode="auto">
          <a:xfrm flipH="1">
            <a:off x="0" y="0"/>
            <a:ext cx="700087" cy="6858000"/>
            <a:chOff x="5319" y="0"/>
            <a:chExt cx="441" cy="4320"/>
          </a:xfrm>
        </p:grpSpPr>
        <p:sp>
          <p:nvSpPr>
            <p:cNvPr id="8" name="Freeform 39"/>
            <p:cNvSpPr>
              <a:spLocks/>
            </p:cNvSpPr>
            <p:nvPr/>
          </p:nvSpPr>
          <p:spPr bwMode="gray">
            <a:xfrm>
              <a:off x="5319" y="150"/>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sp>
          <p:nvSpPr>
            <p:cNvPr id="9" name="Rectangle 40"/>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grpSp>
      <p:sp>
        <p:nvSpPr>
          <p:cNvPr id="2" name="Titre 1"/>
          <p:cNvSpPr>
            <a:spLocks noGrp="1"/>
          </p:cNvSpPr>
          <p:nvPr>
            <p:ph type="title"/>
          </p:nvPr>
        </p:nvSpPr>
        <p:spPr>
          <a:xfrm>
            <a:off x="638058" y="123914"/>
            <a:ext cx="7089892" cy="418698"/>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788795" y="1238462"/>
            <a:ext cx="8229600" cy="5290926"/>
          </a:xfrm>
        </p:spPr>
        <p:txBody>
          <a:bodyPr/>
          <a:lstStyle>
            <a:lvl1pPr marL="271463" indent="-271463">
              <a:defRPr sz="2400">
                <a:solidFill>
                  <a:srgbClr val="002060"/>
                </a:solidFill>
              </a:defRPr>
            </a:lvl1pPr>
            <a:lvl2pPr>
              <a:defRPr sz="2000">
                <a:solidFill>
                  <a:srgbClr val="002060"/>
                </a:solidFill>
              </a:defRPr>
            </a:lvl2pPr>
            <a:lvl3pPr>
              <a:defRPr sz="1600">
                <a:solidFill>
                  <a:srgbClr val="002060"/>
                </a:solidFill>
              </a:defRPr>
            </a:lvl3pPr>
            <a:lvl4pPr>
              <a:defRPr sz="1400">
                <a:solidFill>
                  <a:srgbClr val="002060"/>
                </a:solidFill>
              </a:defRPr>
            </a:lvl4pPr>
            <a:lvl5pPr>
              <a:defRPr sz="1200">
                <a:solidFill>
                  <a:srgbClr val="00206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5" name="Groupe 33"/>
          <p:cNvGrpSpPr/>
          <p:nvPr userDrawn="1"/>
        </p:nvGrpSpPr>
        <p:grpSpPr>
          <a:xfrm>
            <a:off x="90432" y="120353"/>
            <a:ext cx="523204" cy="530191"/>
            <a:chOff x="5469976" y="1004120"/>
            <a:chExt cx="1540430" cy="1561001"/>
          </a:xfrm>
        </p:grpSpPr>
        <p:grpSp>
          <p:nvGrpSpPr>
            <p:cNvPr id="6" name="Groupe 54"/>
            <p:cNvGrpSpPr/>
            <p:nvPr/>
          </p:nvGrpSpPr>
          <p:grpSpPr>
            <a:xfrm>
              <a:off x="5469976" y="1004120"/>
              <a:ext cx="1540430" cy="1561001"/>
              <a:chOff x="649498" y="507164"/>
              <a:chExt cx="1540430" cy="1561001"/>
            </a:xfrm>
          </p:grpSpPr>
          <p:pic>
            <p:nvPicPr>
              <p:cNvPr id="31" name="Picture 8" descr="C:\_Clients\PPT\edenred-ppt\COMMERCIAL\PPT\preparation\ombre.png"/>
              <p:cNvPicPr>
                <a:picLocks noChangeAspect="1" noChangeArrowheads="1"/>
              </p:cNvPicPr>
              <p:nvPr/>
            </p:nvPicPr>
            <p:blipFill>
              <a:blip r:embed="rId2" cstate="screen"/>
              <a:srcRect/>
              <a:stretch>
                <a:fillRect/>
              </a:stretch>
            </p:blipFill>
            <p:spPr bwMode="auto">
              <a:xfrm>
                <a:off x="649498" y="887065"/>
                <a:ext cx="1200150" cy="1181100"/>
              </a:xfrm>
              <a:prstGeom prst="rect">
                <a:avLst/>
              </a:prstGeom>
              <a:noFill/>
            </p:spPr>
          </p:pic>
          <p:grpSp>
            <p:nvGrpSpPr>
              <p:cNvPr id="7" name="Groupe 51"/>
              <p:cNvGrpSpPr/>
              <p:nvPr/>
            </p:nvGrpSpPr>
            <p:grpSpPr>
              <a:xfrm>
                <a:off x="855521" y="507164"/>
                <a:ext cx="1334407" cy="1289305"/>
                <a:chOff x="4271264" y="4618653"/>
                <a:chExt cx="1334407" cy="1289305"/>
              </a:xfrm>
            </p:grpSpPr>
            <p:sp>
              <p:nvSpPr>
                <p:cNvPr id="35" name="Rectangle à coins arrondis 34"/>
                <p:cNvSpPr/>
                <p:nvPr/>
              </p:nvSpPr>
              <p:spPr>
                <a:xfrm>
                  <a:off x="4271265" y="4618653"/>
                  <a:ext cx="1334406" cy="1289305"/>
                </a:xfrm>
                <a:prstGeom prst="round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6" name="Rectangle 35"/>
                <p:cNvSpPr/>
                <p:nvPr/>
              </p:nvSpPr>
              <p:spPr>
                <a:xfrm>
                  <a:off x="4271264" y="5440018"/>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30" name="ZoneTexte 29"/>
            <p:cNvSpPr txBox="1"/>
            <p:nvPr/>
          </p:nvSpPr>
          <p:spPr>
            <a:xfrm>
              <a:off x="5794512" y="1166594"/>
              <a:ext cx="1087629" cy="906164"/>
            </a:xfrm>
            <a:prstGeom prst="rect">
              <a:avLst/>
            </a:prstGeom>
            <a:noFill/>
          </p:spPr>
          <p:txBody>
            <a:bodyPr wrap="square" rtlCol="0">
              <a:spAutoFit/>
            </a:bodyPr>
            <a:lstStyle/>
            <a:p>
              <a:pPr algn="ctr"/>
              <a:r>
                <a:rPr lang="fr-FR" sz="1400" dirty="0" smtClean="0">
                  <a:solidFill>
                    <a:srgbClr val="FFFFFF"/>
                  </a:solidFill>
                </a:rPr>
                <a:t>03</a:t>
              </a:r>
              <a:endParaRPr lang="fr-FR" sz="1400" dirty="0">
                <a:solidFill>
                  <a:srgbClr val="FFFFFF"/>
                </a:solidFill>
              </a:endParaRPr>
            </a:p>
          </p:txBody>
        </p:sp>
      </p:grpSp>
      <p:pic>
        <p:nvPicPr>
          <p:cNvPr id="28" name="Picture 2" descr="C:\_Clients\PPT\edenred-ppt\Masque_personnalisable\graphisme\visuels\logo_fond-gris.jpg"/>
          <p:cNvPicPr>
            <a:picLocks noChangeAspect="1" noChangeArrowheads="1"/>
          </p:cNvPicPr>
          <p:nvPr userDrawn="1"/>
        </p:nvPicPr>
        <p:blipFill>
          <a:blip r:embed="rId3" cstate="screen"/>
          <a:srcRect/>
          <a:stretch>
            <a:fillRect/>
          </a:stretch>
        </p:blipFill>
        <p:spPr bwMode="auto">
          <a:xfrm>
            <a:off x="7810500" y="152400"/>
            <a:ext cx="1241822" cy="348582"/>
          </a:xfrm>
          <a:prstGeom prst="rect">
            <a:avLst/>
          </a:prstGeom>
          <a:noFill/>
        </p:spPr>
      </p:pic>
      <p:sp>
        <p:nvSpPr>
          <p:cNvPr id="16" name="Espace réservé du numéro de diapositive 22"/>
          <p:cNvSpPr>
            <a:spLocks noGrp="1"/>
          </p:cNvSpPr>
          <p:nvPr>
            <p:ph type="sldNum" sz="quarter" idx="11"/>
          </p:nvPr>
        </p:nvSpPr>
        <p:spPr>
          <a:xfrm>
            <a:off x="6901999" y="6412912"/>
            <a:ext cx="2133600" cy="365125"/>
          </a:xfrm>
        </p:spPr>
        <p:txBody>
          <a:body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6 - Titre de sectio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 name="Group 16"/>
          <p:cNvGrpSpPr>
            <a:grpSpLocks/>
          </p:cNvGrpSpPr>
          <p:nvPr userDrawn="1"/>
        </p:nvGrpSpPr>
        <p:grpSpPr bwMode="auto">
          <a:xfrm flipH="1">
            <a:off x="0" y="0"/>
            <a:ext cx="700087" cy="6858000"/>
            <a:chOff x="5319" y="0"/>
            <a:chExt cx="441" cy="4320"/>
          </a:xfrm>
        </p:grpSpPr>
        <p:sp>
          <p:nvSpPr>
            <p:cNvPr id="13" name="Rectangle 12"/>
            <p:cNvSpPr>
              <a:spLocks noChangeArrowheads="1"/>
            </p:cNvSpPr>
            <p:nvPr/>
          </p:nvSpPr>
          <p:spPr bwMode="gray">
            <a:xfrm>
              <a:off x="5550" y="0"/>
              <a:ext cx="210" cy="4320"/>
            </a:xfrm>
            <a:prstGeom prst="rect">
              <a:avLst/>
            </a:prstGeom>
            <a:solidFill>
              <a:schemeClr val="bg1">
                <a:lumMod val="95000"/>
              </a:schemeClr>
            </a:solidFill>
            <a:ln w="9525">
              <a:noFill/>
              <a:miter lim="800000"/>
              <a:headEnd/>
              <a:tailEnd/>
            </a:ln>
          </p:spPr>
          <p:txBody>
            <a:bodyPr wrap="none" anchor="ctr"/>
            <a:lstStyle/>
            <a:p>
              <a:pPr>
                <a:defRPr/>
              </a:pPr>
              <a:endParaRPr lang="fr-FR">
                <a:solidFill>
                  <a:srgbClr val="DC291A"/>
                </a:solidFill>
              </a:endParaRPr>
            </a:p>
          </p:txBody>
        </p:sp>
        <p:sp>
          <p:nvSpPr>
            <p:cNvPr id="14" name="Freeform 11"/>
            <p:cNvSpPr>
              <a:spLocks/>
            </p:cNvSpPr>
            <p:nvPr/>
          </p:nvSpPr>
          <p:spPr bwMode="gray">
            <a:xfrm>
              <a:off x="5319" y="1878"/>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bg1">
                <a:lumMod val="95000"/>
              </a:schemeClr>
            </a:solidFill>
            <a:ln w="9525">
              <a:noFill/>
              <a:round/>
              <a:headEnd/>
              <a:tailEnd/>
            </a:ln>
          </p:spPr>
          <p:txBody>
            <a:bodyPr/>
            <a:lstStyle/>
            <a:p>
              <a:pPr>
                <a:defRPr/>
              </a:pPr>
              <a:endParaRPr lang="fr-FR">
                <a:solidFill>
                  <a:srgbClr val="002060"/>
                </a:solidFill>
              </a:endParaRPr>
            </a:p>
          </p:txBody>
        </p:sp>
      </p:grpSp>
      <p:pic>
        <p:nvPicPr>
          <p:cNvPr id="37" name="Picture 2" descr="C:\_Clients\PPT\edenred-ppt\Masque_personnalisable\graphisme\visuels\logo_fond-gris.jpg"/>
          <p:cNvPicPr>
            <a:picLocks noChangeAspect="1" noChangeArrowheads="1"/>
          </p:cNvPicPr>
          <p:nvPr userDrawn="1"/>
        </p:nvPicPr>
        <p:blipFill>
          <a:blip r:embed="rId2" cstate="screen"/>
          <a:srcRect/>
          <a:stretch>
            <a:fillRect/>
          </a:stretch>
        </p:blipFill>
        <p:spPr bwMode="auto">
          <a:xfrm>
            <a:off x="7810500" y="152400"/>
            <a:ext cx="1241822" cy="348582"/>
          </a:xfrm>
          <a:prstGeom prst="rect">
            <a:avLst/>
          </a:prstGeom>
          <a:noFill/>
        </p:spPr>
      </p:pic>
      <p:grpSp>
        <p:nvGrpSpPr>
          <p:cNvPr id="3" name="Groupe 26"/>
          <p:cNvGrpSpPr/>
          <p:nvPr userDrawn="1"/>
        </p:nvGrpSpPr>
        <p:grpSpPr>
          <a:xfrm>
            <a:off x="3883669" y="1716313"/>
            <a:ext cx="4009983" cy="4046156"/>
            <a:chOff x="4641649" y="1621075"/>
            <a:chExt cx="4009983" cy="4046156"/>
          </a:xfrm>
        </p:grpSpPr>
        <p:sp>
          <p:nvSpPr>
            <p:cNvPr id="41" name="Espace réservé du contenu 4"/>
            <p:cNvSpPr txBox="1">
              <a:spLocks/>
            </p:cNvSpPr>
            <p:nvPr/>
          </p:nvSpPr>
          <p:spPr>
            <a:xfrm>
              <a:off x="5266716" y="2518012"/>
              <a:ext cx="2982987" cy="1594283"/>
            </a:xfrm>
            <a:prstGeom prst="rect">
              <a:avLst/>
            </a:prstGeom>
            <a:noFill/>
          </p:spPr>
          <p:txBody>
            <a:bodyPr vert="horz" wrap="square" lIns="91440" tIns="45720" rIns="91440" bIns="45720" rtlCol="0">
              <a:spAutoFit/>
            </a:bodyPr>
            <a:lstStyle/>
            <a:p>
              <a:pPr marL="342900" indent="-342900">
                <a:spcBef>
                  <a:spcPct val="20000"/>
                </a:spcBef>
                <a:defRPr/>
              </a:pPr>
              <a:r>
                <a:rPr lang="fr-FR" sz="3200" b="1" dirty="0" smtClean="0">
                  <a:solidFill>
                    <a:srgbClr val="002060"/>
                  </a:solidFill>
                </a:rPr>
                <a:t>Le contexte</a:t>
              </a:r>
              <a:br>
                <a:rPr lang="fr-FR" sz="3200" b="1" dirty="0" smtClean="0">
                  <a:solidFill>
                    <a:srgbClr val="002060"/>
                  </a:solidFill>
                </a:rPr>
              </a:br>
              <a:endParaRPr lang="fr-FR" sz="3200" b="1" dirty="0" smtClean="0">
                <a:solidFill>
                  <a:srgbClr val="002060"/>
                </a:solidFill>
              </a:endParaRPr>
            </a:p>
            <a:p>
              <a:pPr marL="180975" indent="-180975">
                <a:spcBef>
                  <a:spcPct val="20000"/>
                </a:spcBef>
                <a:buFont typeface="Arial" pitchFamily="34" charset="0"/>
                <a:buChar char="•"/>
                <a:defRPr/>
              </a:pPr>
              <a:r>
                <a:rPr lang="fr-FR" sz="1400" dirty="0" smtClean="0">
                  <a:solidFill>
                    <a:srgbClr val="002060"/>
                  </a:solidFill>
                </a:rPr>
                <a:t>Introduction</a:t>
              </a:r>
            </a:p>
            <a:p>
              <a:pPr marL="180975" indent="-180975">
                <a:spcBef>
                  <a:spcPct val="20000"/>
                </a:spcBef>
                <a:buFont typeface="Arial" pitchFamily="34" charset="0"/>
                <a:buChar char="•"/>
                <a:defRPr/>
              </a:pPr>
              <a:r>
                <a:rPr lang="fr-FR" sz="1400" dirty="0" smtClean="0">
                  <a:solidFill>
                    <a:srgbClr val="002060"/>
                  </a:solidFill>
                </a:rPr>
                <a:t>Votre projet</a:t>
              </a:r>
            </a:p>
          </p:txBody>
        </p:sp>
        <p:grpSp>
          <p:nvGrpSpPr>
            <p:cNvPr id="4" name="Groupe 33"/>
            <p:cNvGrpSpPr/>
            <p:nvPr/>
          </p:nvGrpSpPr>
          <p:grpSpPr>
            <a:xfrm>
              <a:off x="4641649" y="1621075"/>
              <a:ext cx="4009983" cy="4046156"/>
              <a:chOff x="5478969" y="750132"/>
              <a:chExt cx="1794307" cy="1810493"/>
            </a:xfrm>
          </p:grpSpPr>
          <p:grpSp>
            <p:nvGrpSpPr>
              <p:cNvPr id="5" name="Groupe 54"/>
              <p:cNvGrpSpPr/>
              <p:nvPr/>
            </p:nvGrpSpPr>
            <p:grpSpPr>
              <a:xfrm>
                <a:off x="5478969" y="750132"/>
                <a:ext cx="1794307" cy="1810493"/>
                <a:chOff x="658491" y="253176"/>
                <a:chExt cx="1794307" cy="1810493"/>
              </a:xfrm>
            </p:grpSpPr>
            <p:pic>
              <p:nvPicPr>
                <p:cNvPr id="64" name="Picture 8" descr="C:\_Clients\PPT\edenred-ppt\COMMERCIAL\PPT\preparation\ombre.png"/>
                <p:cNvPicPr>
                  <a:picLocks noChangeAspect="1" noChangeArrowheads="1"/>
                </p:cNvPicPr>
                <p:nvPr/>
              </p:nvPicPr>
              <p:blipFill>
                <a:blip r:embed="rId3" cstate="screen"/>
                <a:srcRect/>
                <a:stretch>
                  <a:fillRect/>
                </a:stretch>
              </p:blipFill>
              <p:spPr bwMode="auto">
                <a:xfrm>
                  <a:off x="658491" y="882569"/>
                  <a:ext cx="1200150" cy="1181100"/>
                </a:xfrm>
                <a:prstGeom prst="rect">
                  <a:avLst/>
                </a:prstGeom>
                <a:noFill/>
              </p:spPr>
            </p:pic>
            <p:grpSp>
              <p:nvGrpSpPr>
                <p:cNvPr id="6" name="Groupe 51"/>
                <p:cNvGrpSpPr/>
                <p:nvPr/>
              </p:nvGrpSpPr>
              <p:grpSpPr>
                <a:xfrm>
                  <a:off x="855520" y="253176"/>
                  <a:ext cx="1597278" cy="1543293"/>
                  <a:chOff x="4271263" y="4364665"/>
                  <a:chExt cx="1597278" cy="1543293"/>
                </a:xfrm>
              </p:grpSpPr>
              <p:sp>
                <p:nvSpPr>
                  <p:cNvPr id="66" name="Rectangle à coins arrondis 65"/>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67" name="Rectangle 66"/>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60" name="ZoneTexte 59"/>
              <p:cNvSpPr txBox="1"/>
              <p:nvPr/>
            </p:nvSpPr>
            <p:spPr>
              <a:xfrm>
                <a:off x="5800675" y="1021366"/>
                <a:ext cx="246171" cy="234120"/>
              </a:xfrm>
              <a:prstGeom prst="rect">
                <a:avLst/>
              </a:prstGeom>
              <a:noFill/>
            </p:spPr>
            <p:txBody>
              <a:bodyPr wrap="none" rtlCol="0">
                <a:spAutoFit/>
              </a:bodyPr>
              <a:lstStyle/>
              <a:p>
                <a:r>
                  <a:rPr lang="fr-FR" sz="2800" dirty="0" smtClean="0">
                    <a:solidFill>
                      <a:srgbClr val="FFFFFF"/>
                    </a:solidFill>
                  </a:rPr>
                  <a:t>04</a:t>
                </a:r>
                <a:endParaRPr lang="fr-FR" sz="2800" dirty="0">
                  <a:solidFill>
                    <a:srgbClr val="FFFFFF"/>
                  </a:solidFill>
                </a:endParaRPr>
              </a:p>
            </p:txBody>
          </p:sp>
        </p:grpSp>
      </p:grpSp>
      <p:grpSp>
        <p:nvGrpSpPr>
          <p:cNvPr id="7" name="Groupe 54"/>
          <p:cNvGrpSpPr/>
          <p:nvPr userDrawn="1"/>
        </p:nvGrpSpPr>
        <p:grpSpPr>
          <a:xfrm>
            <a:off x="3512362" y="1716313"/>
            <a:ext cx="723609" cy="730136"/>
            <a:chOff x="658491" y="253176"/>
            <a:chExt cx="1794307" cy="1810493"/>
          </a:xfrm>
        </p:grpSpPr>
        <p:pic>
          <p:nvPicPr>
            <p:cNvPr id="69" name="Picture 8" descr="C:\_Clients\PPT\edenred-ppt\COMMERCIAL\PPT\preparation\ombre.png"/>
            <p:cNvPicPr>
              <a:picLocks noChangeAspect="1" noChangeArrowheads="1"/>
            </p:cNvPicPr>
            <p:nvPr/>
          </p:nvPicPr>
          <p:blipFill>
            <a:blip r:embed="rId4" cstate="screen"/>
            <a:srcRect/>
            <a:stretch>
              <a:fillRect/>
            </a:stretch>
          </p:blipFill>
          <p:spPr bwMode="auto">
            <a:xfrm>
              <a:off x="658491" y="882569"/>
              <a:ext cx="1200150" cy="1181100"/>
            </a:xfrm>
            <a:prstGeom prst="rect">
              <a:avLst/>
            </a:prstGeom>
            <a:noFill/>
          </p:spPr>
        </p:pic>
        <p:grpSp>
          <p:nvGrpSpPr>
            <p:cNvPr id="8" name="Groupe 51"/>
            <p:cNvGrpSpPr/>
            <p:nvPr/>
          </p:nvGrpSpPr>
          <p:grpSpPr>
            <a:xfrm>
              <a:off x="855520" y="253176"/>
              <a:ext cx="1597278" cy="1543293"/>
              <a:chOff x="4271263" y="4364665"/>
              <a:chExt cx="1597278" cy="1543293"/>
            </a:xfrm>
          </p:grpSpPr>
          <p:sp>
            <p:nvSpPr>
              <p:cNvPr id="71" name="Rectangle à coins arrondis 70"/>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2" name="Rectangle 71"/>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9" name="Groupe 54"/>
          <p:cNvGrpSpPr/>
          <p:nvPr userDrawn="1"/>
        </p:nvGrpSpPr>
        <p:grpSpPr>
          <a:xfrm>
            <a:off x="3251233" y="1716313"/>
            <a:ext cx="262931" cy="265303"/>
            <a:chOff x="658491" y="253176"/>
            <a:chExt cx="1794307" cy="1810493"/>
          </a:xfrm>
        </p:grpSpPr>
        <p:pic>
          <p:nvPicPr>
            <p:cNvPr id="74"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0" name="Groupe 51"/>
            <p:cNvGrpSpPr/>
            <p:nvPr/>
          </p:nvGrpSpPr>
          <p:grpSpPr>
            <a:xfrm>
              <a:off x="855520" y="253176"/>
              <a:ext cx="1597278" cy="1543293"/>
              <a:chOff x="4271263" y="4364665"/>
              <a:chExt cx="1597278" cy="1543293"/>
            </a:xfrm>
          </p:grpSpPr>
          <p:sp>
            <p:nvSpPr>
              <p:cNvPr id="76" name="Rectangle à coins arrondis 75"/>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7" name="Rectangle 76"/>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grpSp>
        <p:nvGrpSpPr>
          <p:cNvPr id="11" name="Groupe 77"/>
          <p:cNvGrpSpPr/>
          <p:nvPr userDrawn="1"/>
        </p:nvGrpSpPr>
        <p:grpSpPr>
          <a:xfrm>
            <a:off x="1066806" y="2291604"/>
            <a:ext cx="3297256" cy="3452934"/>
            <a:chOff x="1301833" y="2214936"/>
            <a:chExt cx="3279511" cy="3434352"/>
          </a:xfrm>
        </p:grpSpPr>
        <p:pic>
          <p:nvPicPr>
            <p:cNvPr id="79" name="Picture 8" descr="C:\_Clients\PPT\edenred-ppt\COMMERCIAL\PPT\preparation\ombre.png"/>
            <p:cNvPicPr>
              <a:picLocks noChangeAspect="1" noChangeArrowheads="1"/>
            </p:cNvPicPr>
            <p:nvPr/>
          </p:nvPicPr>
          <p:blipFill>
            <a:blip r:embed="rId3" cstate="screen"/>
            <a:srcRect/>
            <a:stretch>
              <a:fillRect/>
            </a:stretch>
          </p:blipFill>
          <p:spPr bwMode="auto">
            <a:xfrm>
              <a:off x="1301833" y="3009723"/>
              <a:ext cx="2682139" cy="2639565"/>
            </a:xfrm>
            <a:prstGeom prst="rect">
              <a:avLst/>
            </a:prstGeom>
            <a:noFill/>
          </p:spPr>
        </p:pic>
        <p:pic>
          <p:nvPicPr>
            <p:cNvPr id="80" name="Picture 2" descr="C:\_Clients\PPT\edenred-ppt\Masque_personnalisable\graphisme\visuels\visuel_04.png"/>
            <p:cNvPicPr>
              <a:picLocks noChangeAspect="1" noChangeArrowheads="1"/>
            </p:cNvPicPr>
            <p:nvPr/>
          </p:nvPicPr>
          <p:blipFill>
            <a:blip r:embed="rId6" cstate="screen"/>
            <a:stretch>
              <a:fillRect/>
            </a:stretch>
          </p:blipFill>
          <p:spPr bwMode="auto">
            <a:xfrm>
              <a:off x="1586757" y="2214936"/>
              <a:ext cx="2994587" cy="2994587"/>
            </a:xfrm>
            <a:prstGeom prst="rect">
              <a:avLst/>
            </a:prstGeom>
            <a:noFill/>
          </p:spPr>
        </p:pic>
      </p:grpSp>
      <p:grpSp>
        <p:nvGrpSpPr>
          <p:cNvPr id="12" name="Groupe 54"/>
          <p:cNvGrpSpPr/>
          <p:nvPr userDrawn="1"/>
        </p:nvGrpSpPr>
        <p:grpSpPr>
          <a:xfrm>
            <a:off x="1162446" y="4943606"/>
            <a:ext cx="262931" cy="265303"/>
            <a:chOff x="658491" y="253176"/>
            <a:chExt cx="1794307" cy="1810493"/>
          </a:xfrm>
        </p:grpSpPr>
        <p:pic>
          <p:nvPicPr>
            <p:cNvPr id="82" name="Picture 8" descr="C:\_Clients\PPT\edenred-ppt\COMMERCIAL\PPT\preparation\ombre.png"/>
            <p:cNvPicPr>
              <a:picLocks noChangeAspect="1" noChangeArrowheads="1"/>
            </p:cNvPicPr>
            <p:nvPr/>
          </p:nvPicPr>
          <p:blipFill>
            <a:blip r:embed="rId5" cstate="screen"/>
            <a:srcRect/>
            <a:stretch>
              <a:fillRect/>
            </a:stretch>
          </p:blipFill>
          <p:spPr bwMode="auto">
            <a:xfrm>
              <a:off x="658491" y="882569"/>
              <a:ext cx="1200150" cy="1181100"/>
            </a:xfrm>
            <a:prstGeom prst="rect">
              <a:avLst/>
            </a:prstGeom>
            <a:noFill/>
          </p:spPr>
        </p:pic>
        <p:grpSp>
          <p:nvGrpSpPr>
            <p:cNvPr id="16" name="Groupe 51"/>
            <p:cNvGrpSpPr/>
            <p:nvPr/>
          </p:nvGrpSpPr>
          <p:grpSpPr>
            <a:xfrm>
              <a:off x="855520" y="253176"/>
              <a:ext cx="1597278" cy="1543293"/>
              <a:chOff x="4271263" y="4364665"/>
              <a:chExt cx="1597278" cy="1543293"/>
            </a:xfrm>
          </p:grpSpPr>
          <p:sp>
            <p:nvSpPr>
              <p:cNvPr id="84" name="Rectangle à coins arrondis 83"/>
              <p:cNvSpPr/>
              <p:nvPr/>
            </p:nvSpPr>
            <p:spPr>
              <a:xfrm>
                <a:off x="4271263" y="4364665"/>
                <a:ext cx="1597278" cy="1543293"/>
              </a:xfrm>
              <a:prstGeom prst="roundRect">
                <a:avLst>
                  <a:gd name="adj" fmla="val 10258"/>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5" name="Rectangle 84"/>
              <p:cNvSpPr/>
              <p:nvPr/>
            </p:nvSpPr>
            <p:spPr>
              <a:xfrm>
                <a:off x="4271264" y="5440018"/>
                <a:ext cx="585923" cy="467940"/>
              </a:xfrm>
              <a:prstGeom prst="rect">
                <a:avLst/>
              </a:prstGeom>
              <a:solidFill>
                <a:srgbClr val="6A726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86" name="Titre 1"/>
          <p:cNvSpPr>
            <a:spLocks noGrp="1"/>
          </p:cNvSpPr>
          <p:nvPr>
            <p:ph type="title"/>
          </p:nvPr>
        </p:nvSpPr>
        <p:spPr>
          <a:xfrm>
            <a:off x="4600066" y="2859306"/>
            <a:ext cx="3191062" cy="937347"/>
          </a:xfrm>
        </p:spPr>
        <p:txBody>
          <a:bodyPr anchor="t">
            <a:normAutofit/>
          </a:bodyPr>
          <a:lstStyle>
            <a:lvl1pPr algn="l">
              <a:defRPr sz="2200" b="1" cap="none" baseline="0">
                <a:solidFill>
                  <a:schemeClr val="bg1"/>
                </a:solidFill>
              </a:defRPr>
            </a:lvl1pPr>
          </a:lstStyle>
          <a:p>
            <a:r>
              <a:rPr lang="fr-FR" dirty="0" smtClean="0"/>
              <a:t>Cliquez pour modifier le style du titre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17002" y="184202"/>
            <a:ext cx="8229600" cy="41869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688312" y="876726"/>
            <a:ext cx="8229600" cy="488098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862975" y="64129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rgbClr val="002060">
                  <a:tint val="75000"/>
                </a:srgbClr>
              </a:solidFill>
            </a:endParaRPr>
          </a:p>
        </p:txBody>
      </p:sp>
      <p:sp>
        <p:nvSpPr>
          <p:cNvPr id="5" name="Espace réservé du pied de page 4"/>
          <p:cNvSpPr>
            <a:spLocks noGrp="1"/>
          </p:cNvSpPr>
          <p:nvPr>
            <p:ph type="ftr" sz="quarter" idx="3"/>
          </p:nvPr>
        </p:nvSpPr>
        <p:spPr>
          <a:xfrm>
            <a:off x="254529" y="64129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srgbClr val="002060">
                  <a:tint val="75000"/>
                </a:srgbClr>
              </a:solidFill>
            </a:endParaRPr>
          </a:p>
        </p:txBody>
      </p:sp>
      <p:sp>
        <p:nvSpPr>
          <p:cNvPr id="6" name="Espace réservé du numéro de diapositive 5"/>
          <p:cNvSpPr>
            <a:spLocks noGrp="1"/>
          </p:cNvSpPr>
          <p:nvPr>
            <p:ph type="sldNum" sz="quarter" idx="4"/>
          </p:nvPr>
        </p:nvSpPr>
        <p:spPr>
          <a:xfrm>
            <a:off x="6901999" y="64129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351E1-153E-43B9-A94C-C401BD7420DC}" type="slidenum">
              <a:rPr lang="fr-FR" smtClean="0">
                <a:solidFill>
                  <a:srgbClr val="002060">
                    <a:tint val="75000"/>
                  </a:srgbClr>
                </a:solidFill>
              </a:rPr>
              <a:pPr/>
              <a:t>‹N°›</a:t>
            </a:fld>
            <a:endParaRPr lang="fr-FR" dirty="0">
              <a:solidFill>
                <a:srgbClr val="00206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72" r:id="rId8"/>
    <p:sldLayoutId id="2147483673" r:id="rId9"/>
    <p:sldLayoutId id="2147483674" r:id="rId10"/>
    <p:sldLayoutId id="2147483675" r:id="rId11"/>
    <p:sldLayoutId id="2147483676" r:id="rId12"/>
    <p:sldLayoutId id="2147483681" r:id="rId13"/>
    <p:sldLayoutId id="2147483682" r:id="rId14"/>
    <p:sldLayoutId id="2147483683" r:id="rId15"/>
    <p:sldLayoutId id="2147483685" r:id="rId16"/>
    <p:sldLayoutId id="2147483687" r:id="rId17"/>
    <p:sldLayoutId id="2147483689" r:id="rId18"/>
    <p:sldLayoutId id="2147483691" r:id="rId19"/>
    <p:sldLayoutId id="2147483693" r:id="rId20"/>
    <p:sldLayoutId id="2147483695" r:id="rId21"/>
    <p:sldLayoutId id="2147483696" r:id="rId22"/>
  </p:sldLayoutIdLst>
  <p:hf hdr="0" ftr="0" dt="0"/>
  <p:txStyles>
    <p:titleStyle>
      <a:lvl1pPr algn="l" defTabSz="914400" rtl="0" eaLnBrk="1" latinLnBrk="0" hangingPunct="1">
        <a:spcBef>
          <a:spcPct val="0"/>
        </a:spcBef>
        <a:buNone/>
        <a:defRPr sz="2000" b="1" kern="1200">
          <a:solidFill>
            <a:srgbClr val="002060"/>
          </a:solidFill>
          <a:latin typeface="+mj-lt"/>
          <a:ea typeface="+mj-ea"/>
          <a:cs typeface="+mj-cs"/>
        </a:defRPr>
      </a:lvl1pPr>
    </p:titleStyle>
    <p:bodyStyle>
      <a:lvl1pPr marL="180975" indent="-180975"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CD5CE"/>
        </a:solidFill>
        <a:effectLst/>
      </p:bgPr>
    </p:bg>
    <p:spTree>
      <p:nvGrpSpPr>
        <p:cNvPr id="1" name=""/>
        <p:cNvGrpSpPr/>
        <p:nvPr/>
      </p:nvGrpSpPr>
      <p:grpSpPr>
        <a:xfrm>
          <a:off x="0" y="0"/>
          <a:ext cx="0" cy="0"/>
          <a:chOff x="0" y="0"/>
          <a:chExt cx="0" cy="0"/>
        </a:xfrm>
      </p:grpSpPr>
      <p:grpSp>
        <p:nvGrpSpPr>
          <p:cNvPr id="2" name="Group 14"/>
          <p:cNvGrpSpPr>
            <a:grpSpLocks/>
          </p:cNvGrpSpPr>
          <p:nvPr/>
        </p:nvGrpSpPr>
        <p:grpSpPr bwMode="auto">
          <a:xfrm>
            <a:off x="3348038" y="0"/>
            <a:ext cx="5795962" cy="6858000"/>
            <a:chOff x="2109" y="0"/>
            <a:chExt cx="3651" cy="4320"/>
          </a:xfrm>
        </p:grpSpPr>
        <p:sp>
          <p:nvSpPr>
            <p:cNvPr id="3079" name="Rectangle 2"/>
            <p:cNvSpPr>
              <a:spLocks noChangeArrowheads="1"/>
            </p:cNvSpPr>
            <p:nvPr/>
          </p:nvSpPr>
          <p:spPr bwMode="white">
            <a:xfrm>
              <a:off x="2472" y="0"/>
              <a:ext cx="3288" cy="432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fr-FR">
                <a:solidFill>
                  <a:srgbClr val="DC291A"/>
                </a:solidFill>
              </a:endParaRPr>
            </a:p>
          </p:txBody>
        </p:sp>
        <p:grpSp>
          <p:nvGrpSpPr>
            <p:cNvPr id="3" name="Group 13"/>
            <p:cNvGrpSpPr>
              <a:grpSpLocks/>
            </p:cNvGrpSpPr>
            <p:nvPr/>
          </p:nvGrpSpPr>
          <p:grpSpPr bwMode="auto">
            <a:xfrm>
              <a:off x="2109" y="0"/>
              <a:ext cx="441" cy="4320"/>
              <a:chOff x="2109" y="0"/>
              <a:chExt cx="441" cy="4320"/>
            </a:xfrm>
          </p:grpSpPr>
          <p:sp>
            <p:nvSpPr>
              <p:cNvPr id="3081" name="Freeform 9"/>
              <p:cNvSpPr>
                <a:spLocks/>
              </p:cNvSpPr>
              <p:nvPr/>
            </p:nvSpPr>
            <p:spPr bwMode="gray">
              <a:xfrm>
                <a:off x="2109" y="537"/>
                <a:ext cx="326" cy="564"/>
              </a:xfrm>
              <a:custGeom>
                <a:avLst/>
                <a:gdLst>
                  <a:gd name="T0" fmla="*/ 326 w 326"/>
                  <a:gd name="T1" fmla="*/ 0 h 564"/>
                  <a:gd name="T2" fmla="*/ 232 w 326"/>
                  <a:gd name="T3" fmla="*/ 0 h 564"/>
                  <a:gd name="T4" fmla="*/ 232 w 326"/>
                  <a:gd name="T5" fmla="*/ 50 h 564"/>
                  <a:gd name="T6" fmla="*/ 4 w 326"/>
                  <a:gd name="T7" fmla="*/ 276 h 564"/>
                  <a:gd name="T8" fmla="*/ 0 w 326"/>
                  <a:gd name="T9" fmla="*/ 282 h 564"/>
                  <a:gd name="T10" fmla="*/ 4 w 326"/>
                  <a:gd name="T11" fmla="*/ 286 h 564"/>
                  <a:gd name="T12" fmla="*/ 232 w 326"/>
                  <a:gd name="T13" fmla="*/ 512 h 564"/>
                  <a:gd name="T14" fmla="*/ 232 w 326"/>
                  <a:gd name="T15" fmla="*/ 564 h 564"/>
                  <a:gd name="T16" fmla="*/ 326 w 326"/>
                  <a:gd name="T17" fmla="*/ 564 h 564"/>
                  <a:gd name="T18" fmla="*/ 326 w 326"/>
                  <a:gd name="T19" fmla="*/ 0 h 564"/>
                  <a:gd name="T20" fmla="*/ 326 w 326"/>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564">
                    <a:moveTo>
                      <a:pt x="326" y="0"/>
                    </a:moveTo>
                    <a:lnTo>
                      <a:pt x="232" y="0"/>
                    </a:lnTo>
                    <a:cubicBezTo>
                      <a:pt x="232" y="0"/>
                      <a:pt x="232" y="25"/>
                      <a:pt x="232" y="50"/>
                    </a:cubicBezTo>
                    <a:cubicBezTo>
                      <a:pt x="231" y="279"/>
                      <a:pt x="4" y="276"/>
                      <a:pt x="4" y="276"/>
                    </a:cubicBezTo>
                    <a:lnTo>
                      <a:pt x="0" y="282"/>
                    </a:lnTo>
                    <a:lnTo>
                      <a:pt x="4" y="286"/>
                    </a:lnTo>
                    <a:cubicBezTo>
                      <a:pt x="4" y="286"/>
                      <a:pt x="233" y="284"/>
                      <a:pt x="232" y="512"/>
                    </a:cubicBezTo>
                    <a:cubicBezTo>
                      <a:pt x="232" y="538"/>
                      <a:pt x="232" y="564"/>
                      <a:pt x="232" y="564"/>
                    </a:cubicBezTo>
                    <a:lnTo>
                      <a:pt x="326" y="564"/>
                    </a:lnTo>
                    <a:lnTo>
                      <a:pt x="326" y="0"/>
                    </a:lnTo>
                    <a:close/>
                  </a:path>
                </a:pathLst>
              </a:custGeom>
              <a:solidFill>
                <a:schemeClr val="tx1"/>
              </a:solidFill>
              <a:ln w="3175">
                <a:noFill/>
                <a:round/>
                <a:headEnd/>
                <a:tailEnd/>
              </a:ln>
            </p:spPr>
            <p:txBody>
              <a:bodyPr/>
              <a:lstStyle/>
              <a:p>
                <a:pPr fontAlgn="base">
                  <a:spcBef>
                    <a:spcPct val="0"/>
                  </a:spcBef>
                  <a:spcAft>
                    <a:spcPct val="0"/>
                  </a:spcAft>
                </a:pPr>
                <a:endParaRPr lang="fr-FR">
                  <a:solidFill>
                    <a:srgbClr val="DC291A"/>
                  </a:solidFill>
                </a:endParaRPr>
              </a:p>
            </p:txBody>
          </p:sp>
          <p:sp>
            <p:nvSpPr>
              <p:cNvPr id="3082" name="Rectangle 10"/>
              <p:cNvSpPr>
                <a:spLocks noChangeArrowheads="1"/>
              </p:cNvSpPr>
              <p:nvPr/>
            </p:nvSpPr>
            <p:spPr bwMode="gray">
              <a:xfrm>
                <a:off x="2340" y="0"/>
                <a:ext cx="210" cy="4320"/>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pPr>
                <a:endParaRPr lang="fr-FR">
                  <a:solidFill>
                    <a:srgbClr val="DC291A"/>
                  </a:solidFill>
                </a:endParaRPr>
              </a:p>
            </p:txBody>
          </p:sp>
        </p:grpSp>
      </p:grpSp>
      <p:sp>
        <p:nvSpPr>
          <p:cNvPr id="3075" name="Rectangle 3"/>
          <p:cNvSpPr>
            <a:spLocks noGrp="1" noChangeArrowheads="1"/>
          </p:cNvSpPr>
          <p:nvPr>
            <p:ph type="title"/>
          </p:nvPr>
        </p:nvSpPr>
        <p:spPr bwMode="gray">
          <a:xfrm>
            <a:off x="225425" y="796925"/>
            <a:ext cx="3482975" cy="53990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Cliquez pour modifier le style du titre</a:t>
            </a:r>
          </a:p>
        </p:txBody>
      </p:sp>
      <p:sp>
        <p:nvSpPr>
          <p:cNvPr id="3076" name="Rectangle 4"/>
          <p:cNvSpPr>
            <a:spLocks noGrp="1" noChangeArrowheads="1"/>
          </p:cNvSpPr>
          <p:nvPr>
            <p:ph type="body" idx="1"/>
          </p:nvPr>
        </p:nvSpPr>
        <p:spPr bwMode="gray">
          <a:xfrm>
            <a:off x="4500563" y="1066800"/>
            <a:ext cx="4103687" cy="5129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	</a:t>
            </a:r>
          </a:p>
          <a:p>
            <a:pPr lvl="2"/>
            <a:r>
              <a:rPr lang="fr-FR" smtClean="0"/>
              <a:t>Troisième niveau</a:t>
            </a:r>
          </a:p>
          <a:p>
            <a:pPr lvl="3"/>
            <a:r>
              <a:rPr lang="fr-FR" smtClean="0"/>
              <a:t>Quatrième niveau</a:t>
            </a:r>
          </a:p>
          <a:p>
            <a:pPr lvl="4"/>
            <a:r>
              <a:rPr lang="fr-FR" smtClean="0"/>
              <a:t>Cinquième niveau</a:t>
            </a:r>
          </a:p>
        </p:txBody>
      </p:sp>
      <p:pic>
        <p:nvPicPr>
          <p:cNvPr id="3078" name="Picture 22" descr="logo_texte"/>
          <p:cNvPicPr>
            <a:picLocks noChangeAspect="1" noChangeArrowheads="1"/>
          </p:cNvPicPr>
          <p:nvPr/>
        </p:nvPicPr>
        <p:blipFill>
          <a:blip r:embed="rId4" cstate="screen"/>
          <a:srcRect/>
          <a:stretch>
            <a:fillRect/>
          </a:stretch>
        </p:blipFill>
        <p:spPr bwMode="auto">
          <a:xfrm>
            <a:off x="206375" y="6527800"/>
            <a:ext cx="219075" cy="214313"/>
          </a:xfrm>
          <a:prstGeom prst="rect">
            <a:avLst/>
          </a:prstGeom>
          <a:noFill/>
          <a:ln w="9525">
            <a:noFill/>
            <a:miter lim="800000"/>
            <a:headEnd/>
            <a:tailEnd/>
          </a:ln>
        </p:spPr>
      </p:pic>
      <p:sp>
        <p:nvSpPr>
          <p:cNvPr id="14" name="Espace réservé du numéro de diapositive 5"/>
          <p:cNvSpPr>
            <a:spLocks noGrp="1"/>
          </p:cNvSpPr>
          <p:nvPr>
            <p:ph type="sldNum" sz="quarter" idx="4"/>
          </p:nvPr>
        </p:nvSpPr>
        <p:spPr>
          <a:xfrm>
            <a:off x="6901999" y="64129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5351E1-153E-43B9-A94C-C401BD7420DC}" type="slidenum">
              <a:rPr lang="fr-FR" kern="0" smtClean="0">
                <a:solidFill>
                  <a:srgbClr val="002060">
                    <a:tint val="75000"/>
                  </a:srgbClr>
                </a:solidFill>
              </a:rPr>
              <a:pPr>
                <a:defRPr/>
              </a:pPr>
              <a:t>‹N°›</a:t>
            </a:fld>
            <a:endParaRPr lang="fr-FR" kern="0" dirty="0">
              <a:solidFill>
                <a:srgbClr val="002060">
                  <a:tint val="75000"/>
                </a:srgb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800" b="1">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charset="0"/>
          <a:cs typeface="Arial" charset="0"/>
        </a:defRPr>
      </a:lvl2pPr>
      <a:lvl3pPr algn="l" rtl="0" eaLnBrk="0" fontAlgn="base" hangingPunct="0">
        <a:lnSpc>
          <a:spcPct val="90000"/>
        </a:lnSpc>
        <a:spcBef>
          <a:spcPct val="0"/>
        </a:spcBef>
        <a:spcAft>
          <a:spcPct val="0"/>
        </a:spcAft>
        <a:defRPr sz="4800" b="1">
          <a:solidFill>
            <a:schemeClr val="tx1"/>
          </a:solidFill>
          <a:latin typeface="Arial" charset="0"/>
          <a:cs typeface="Arial" charset="0"/>
        </a:defRPr>
      </a:lvl3pPr>
      <a:lvl4pPr algn="l" rtl="0" eaLnBrk="0" fontAlgn="base" hangingPunct="0">
        <a:lnSpc>
          <a:spcPct val="90000"/>
        </a:lnSpc>
        <a:spcBef>
          <a:spcPct val="0"/>
        </a:spcBef>
        <a:spcAft>
          <a:spcPct val="0"/>
        </a:spcAft>
        <a:defRPr sz="4800" b="1">
          <a:solidFill>
            <a:schemeClr val="tx1"/>
          </a:solidFill>
          <a:latin typeface="Arial" charset="0"/>
          <a:cs typeface="Arial" charset="0"/>
        </a:defRPr>
      </a:lvl4pPr>
      <a:lvl5pPr algn="l" rtl="0" eaLnBrk="0" fontAlgn="base" hangingPunct="0">
        <a:lnSpc>
          <a:spcPct val="90000"/>
        </a:lnSpc>
        <a:spcBef>
          <a:spcPct val="0"/>
        </a:spcBef>
        <a:spcAft>
          <a:spcPct val="0"/>
        </a:spcAft>
        <a:defRPr sz="4800" b="1">
          <a:solidFill>
            <a:schemeClr val="tx1"/>
          </a:solidFill>
          <a:latin typeface="Arial" charset="0"/>
          <a:cs typeface="Arial" charset="0"/>
        </a:defRPr>
      </a:lvl5pPr>
      <a:lvl6pPr marL="457200" algn="l" rtl="0" fontAlgn="base">
        <a:lnSpc>
          <a:spcPct val="90000"/>
        </a:lnSpc>
        <a:spcBef>
          <a:spcPct val="0"/>
        </a:spcBef>
        <a:spcAft>
          <a:spcPct val="0"/>
        </a:spcAft>
        <a:defRPr sz="4800" b="1">
          <a:solidFill>
            <a:schemeClr val="tx1"/>
          </a:solidFill>
          <a:latin typeface="Arial" charset="0"/>
          <a:cs typeface="Arial" charset="0"/>
        </a:defRPr>
      </a:lvl6pPr>
      <a:lvl7pPr marL="914400" algn="l" rtl="0" fontAlgn="base">
        <a:lnSpc>
          <a:spcPct val="90000"/>
        </a:lnSpc>
        <a:spcBef>
          <a:spcPct val="0"/>
        </a:spcBef>
        <a:spcAft>
          <a:spcPct val="0"/>
        </a:spcAft>
        <a:defRPr sz="4800" b="1">
          <a:solidFill>
            <a:schemeClr val="tx1"/>
          </a:solidFill>
          <a:latin typeface="Arial" charset="0"/>
          <a:cs typeface="Arial" charset="0"/>
        </a:defRPr>
      </a:lvl7pPr>
      <a:lvl8pPr marL="1371600" algn="l" rtl="0" fontAlgn="base">
        <a:lnSpc>
          <a:spcPct val="90000"/>
        </a:lnSpc>
        <a:spcBef>
          <a:spcPct val="0"/>
        </a:spcBef>
        <a:spcAft>
          <a:spcPct val="0"/>
        </a:spcAft>
        <a:defRPr sz="4800" b="1">
          <a:solidFill>
            <a:schemeClr val="tx1"/>
          </a:solidFill>
          <a:latin typeface="Arial" charset="0"/>
          <a:cs typeface="Arial" charset="0"/>
        </a:defRPr>
      </a:lvl8pPr>
      <a:lvl9pPr marL="1828800" algn="l" rtl="0" fontAlgn="base">
        <a:lnSpc>
          <a:spcPct val="90000"/>
        </a:lnSpc>
        <a:spcBef>
          <a:spcPct val="0"/>
        </a:spcBef>
        <a:spcAft>
          <a:spcPct val="0"/>
        </a:spcAft>
        <a:defRPr sz="4800" b="1">
          <a:solidFill>
            <a:schemeClr val="tx1"/>
          </a:solidFill>
          <a:latin typeface="Arial" charset="0"/>
          <a:cs typeface="Arial" charset="0"/>
        </a:defRPr>
      </a:lvl9pPr>
    </p:titleStyle>
    <p:bodyStyle>
      <a:lvl1pPr marL="342900" indent="-342900" algn="l" rtl="0" eaLnBrk="0" fontAlgn="base" hangingPunct="0">
        <a:spcBef>
          <a:spcPct val="0"/>
        </a:spcBef>
        <a:spcAft>
          <a:spcPct val="50000"/>
        </a:spcAft>
        <a:buFont typeface="Wingdings" pitchFamily="2" charset="2"/>
        <a:tabLst>
          <a:tab pos="4103688" algn="r"/>
        </a:tabLst>
        <a:defRPr sz="2100" b="1">
          <a:solidFill>
            <a:schemeClr val="tx1"/>
          </a:solidFill>
          <a:latin typeface="+mn-lt"/>
          <a:ea typeface="+mn-ea"/>
          <a:cs typeface="+mn-cs"/>
        </a:defRPr>
      </a:lvl1pPr>
      <a:lvl2pPr marL="558800" indent="-285750" algn="l" rtl="0" eaLnBrk="0" fontAlgn="base" hangingPunct="0">
        <a:spcBef>
          <a:spcPct val="0"/>
        </a:spcBef>
        <a:spcAft>
          <a:spcPct val="50000"/>
        </a:spcAft>
        <a:buClr>
          <a:schemeClr val="tx2"/>
        </a:buClr>
        <a:buChar char="•"/>
        <a:tabLst>
          <a:tab pos="4103688" algn="r"/>
        </a:tabLst>
        <a:defRPr b="1">
          <a:solidFill>
            <a:schemeClr val="tx2"/>
          </a:solidFill>
          <a:latin typeface="+mn-lt"/>
          <a:cs typeface="+mn-cs"/>
        </a:defRPr>
      </a:lvl2pPr>
      <a:lvl3pPr marL="788988" indent="-228600" algn="l" rtl="0" eaLnBrk="0" fontAlgn="base" hangingPunct="0">
        <a:spcBef>
          <a:spcPct val="0"/>
        </a:spcBef>
        <a:spcAft>
          <a:spcPct val="50000"/>
        </a:spcAft>
        <a:buClr>
          <a:schemeClr val="tx2"/>
        </a:buClr>
        <a:buChar char="•"/>
        <a:tabLst>
          <a:tab pos="4103688" algn="r"/>
        </a:tabLst>
        <a:defRPr sz="1600">
          <a:solidFill>
            <a:schemeClr val="tx2"/>
          </a:solidFill>
          <a:latin typeface="+mn-lt"/>
          <a:cs typeface="+mn-cs"/>
        </a:defRPr>
      </a:lvl3pPr>
      <a:lvl4pPr marL="1019175" indent="-228600" algn="l" rtl="0" eaLnBrk="0" fontAlgn="base" hangingPunct="0">
        <a:spcBef>
          <a:spcPct val="0"/>
        </a:spcBef>
        <a:spcAft>
          <a:spcPct val="50000"/>
        </a:spcAft>
        <a:buClr>
          <a:schemeClr val="tx2"/>
        </a:buClr>
        <a:buChar char="•"/>
        <a:tabLst>
          <a:tab pos="4103688" algn="r"/>
        </a:tabLst>
        <a:defRPr sz="1300">
          <a:solidFill>
            <a:schemeClr val="tx2"/>
          </a:solidFill>
          <a:latin typeface="+mn-lt"/>
          <a:cs typeface="+mn-cs"/>
        </a:defRPr>
      </a:lvl4pPr>
      <a:lvl5pPr marL="1249363" indent="-228600" algn="l" rtl="0" eaLnBrk="0" fontAlgn="base" hangingPunct="0">
        <a:spcBef>
          <a:spcPct val="0"/>
        </a:spcBef>
        <a:spcAft>
          <a:spcPct val="50000"/>
        </a:spcAft>
        <a:buClr>
          <a:schemeClr val="tx2"/>
        </a:buClr>
        <a:buChar char="•"/>
        <a:tabLst>
          <a:tab pos="4103688" algn="r"/>
        </a:tabLst>
        <a:defRPr sz="1000">
          <a:solidFill>
            <a:schemeClr val="tx2"/>
          </a:solidFill>
          <a:latin typeface="+mn-lt"/>
          <a:cs typeface="+mn-cs"/>
        </a:defRPr>
      </a:lvl5pPr>
      <a:lvl6pPr marL="1706563" indent="-228600" algn="l" rtl="0" fontAlgn="base">
        <a:spcBef>
          <a:spcPct val="0"/>
        </a:spcBef>
        <a:spcAft>
          <a:spcPct val="50000"/>
        </a:spcAft>
        <a:buClr>
          <a:schemeClr val="tx2"/>
        </a:buClr>
        <a:buChar char="•"/>
        <a:tabLst>
          <a:tab pos="4103688" algn="r"/>
        </a:tabLst>
        <a:defRPr sz="1000">
          <a:solidFill>
            <a:schemeClr val="tx2"/>
          </a:solidFill>
          <a:latin typeface="+mn-lt"/>
          <a:cs typeface="+mn-cs"/>
        </a:defRPr>
      </a:lvl6pPr>
      <a:lvl7pPr marL="2163763" indent="-228600" algn="l" rtl="0" fontAlgn="base">
        <a:spcBef>
          <a:spcPct val="0"/>
        </a:spcBef>
        <a:spcAft>
          <a:spcPct val="50000"/>
        </a:spcAft>
        <a:buClr>
          <a:schemeClr val="tx2"/>
        </a:buClr>
        <a:buChar char="•"/>
        <a:tabLst>
          <a:tab pos="4103688" algn="r"/>
        </a:tabLst>
        <a:defRPr sz="1000">
          <a:solidFill>
            <a:schemeClr val="tx2"/>
          </a:solidFill>
          <a:latin typeface="+mn-lt"/>
          <a:cs typeface="+mn-cs"/>
        </a:defRPr>
      </a:lvl7pPr>
      <a:lvl8pPr marL="2620963" indent="-228600" algn="l" rtl="0" fontAlgn="base">
        <a:spcBef>
          <a:spcPct val="0"/>
        </a:spcBef>
        <a:spcAft>
          <a:spcPct val="50000"/>
        </a:spcAft>
        <a:buClr>
          <a:schemeClr val="tx2"/>
        </a:buClr>
        <a:buChar char="•"/>
        <a:tabLst>
          <a:tab pos="4103688" algn="r"/>
        </a:tabLst>
        <a:defRPr sz="1000">
          <a:solidFill>
            <a:schemeClr val="tx2"/>
          </a:solidFill>
          <a:latin typeface="+mn-lt"/>
          <a:cs typeface="+mn-cs"/>
        </a:defRPr>
      </a:lvl8pPr>
      <a:lvl9pPr marL="3078163" indent="-228600" algn="l" rtl="0" fontAlgn="base">
        <a:spcBef>
          <a:spcPct val="0"/>
        </a:spcBef>
        <a:spcAft>
          <a:spcPct val="50000"/>
        </a:spcAft>
        <a:buClr>
          <a:schemeClr val="tx2"/>
        </a:buClr>
        <a:buChar char="•"/>
        <a:tabLst>
          <a:tab pos="4103688" algn="r"/>
        </a:tabLst>
        <a:defRPr sz="10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6.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carte-ticket-restaurant.fr/" TargetMode="External"/><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5.png"/><Relationship Id="rId11" Type="http://schemas.openxmlformats.org/officeDocument/2006/relationships/image" Target="../media/image14.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slide" Target="slide2.xml"/><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36.png"/><Relationship Id="rId4" Type="http://schemas.openxmlformats.org/officeDocument/2006/relationships/slide" Target="slide2.xml"/><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9.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5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http://www.myedenred.fr/" TargetMode="External"/><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 Target="slide2.xml"/><Relationship Id="rId7" Type="http://schemas.openxmlformats.org/officeDocument/2006/relationships/image" Target="../media/image31.png"/><Relationship Id="rId12" Type="http://schemas.openxmlformats.org/officeDocument/2006/relationships/slide" Target="slide2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4.xml"/><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9.png"/><Relationship Id="rId7"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49.png"/><Relationship Id="rId4" Type="http://schemas.openxmlformats.org/officeDocument/2006/relationships/hyperlink" Target="http://www.carte-ticket-restaurant.fr/" TargetMode="External"/><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2.xml"/><Relationship Id="rId7"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5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png"/><Relationship Id="rId7"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6.png"/><Relationship Id="rId10" Type="http://schemas.openxmlformats.org/officeDocument/2006/relationships/slide" Target="slide2.xml"/><Relationship Id="rId4" Type="http://schemas.openxmlformats.org/officeDocument/2006/relationships/image" Target="../media/image87.png"/><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92.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png"/><Relationship Id="rId7" Type="http://schemas.openxmlformats.org/officeDocument/2006/relationships/image" Target="../media/image95.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94.png"/><Relationship Id="rId4" Type="http://schemas.openxmlformats.org/officeDocument/2006/relationships/image" Target="../media/image39.png"/><Relationship Id="rId9"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9.pn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0.png"/><Relationship Id="rId4" Type="http://schemas.openxmlformats.org/officeDocument/2006/relationships/image" Target="../media/image3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9.jpeg"/><Relationship Id="rId18" Type="http://schemas.openxmlformats.org/officeDocument/2006/relationships/image" Target="../media/image114.png"/><Relationship Id="rId26" Type="http://schemas.openxmlformats.org/officeDocument/2006/relationships/image" Target="../media/image122.png"/><Relationship Id="rId3" Type="http://schemas.openxmlformats.org/officeDocument/2006/relationships/image" Target="../media/image101.png"/><Relationship Id="rId21" Type="http://schemas.openxmlformats.org/officeDocument/2006/relationships/image" Target="../media/image117.png"/><Relationship Id="rId34" Type="http://schemas.openxmlformats.org/officeDocument/2006/relationships/image" Target="../media/image129.png"/><Relationship Id="rId7" Type="http://schemas.openxmlformats.org/officeDocument/2006/relationships/image" Target="../media/image103.png"/><Relationship Id="rId12" Type="http://schemas.openxmlformats.org/officeDocument/2006/relationships/image" Target="../media/image108.jpeg"/><Relationship Id="rId17" Type="http://schemas.openxmlformats.org/officeDocument/2006/relationships/image" Target="../media/image113.png"/><Relationship Id="rId25" Type="http://schemas.openxmlformats.org/officeDocument/2006/relationships/image" Target="../media/image121.png"/><Relationship Id="rId33" Type="http://schemas.openxmlformats.org/officeDocument/2006/relationships/image" Target="../media/image128.png"/><Relationship Id="rId2" Type="http://schemas.openxmlformats.org/officeDocument/2006/relationships/notesSlide" Target="../notesSlides/notesSlide25.xml"/><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5.png"/><Relationship Id="rId1" Type="http://schemas.openxmlformats.org/officeDocument/2006/relationships/slideLayout" Target="../slideLayouts/slideLayout11.xml"/><Relationship Id="rId6" Type="http://schemas.openxmlformats.org/officeDocument/2006/relationships/image" Target="../media/image102.png"/><Relationship Id="rId11" Type="http://schemas.openxmlformats.org/officeDocument/2006/relationships/image" Target="../media/image107.jpeg"/><Relationship Id="rId24" Type="http://schemas.openxmlformats.org/officeDocument/2006/relationships/image" Target="../media/image120.png"/><Relationship Id="rId32" Type="http://schemas.openxmlformats.org/officeDocument/2006/relationships/image" Target="../media/image127.png"/><Relationship Id="rId5" Type="http://schemas.openxmlformats.org/officeDocument/2006/relationships/image" Target="../media/image56.png"/><Relationship Id="rId15" Type="http://schemas.openxmlformats.org/officeDocument/2006/relationships/image" Target="../media/image111.png"/><Relationship Id="rId23" Type="http://schemas.openxmlformats.org/officeDocument/2006/relationships/image" Target="../media/image119.png"/><Relationship Id="rId28" Type="http://schemas.openxmlformats.org/officeDocument/2006/relationships/image" Target="../media/image124.png"/><Relationship Id="rId10" Type="http://schemas.openxmlformats.org/officeDocument/2006/relationships/image" Target="../media/image106.jpeg"/><Relationship Id="rId19" Type="http://schemas.openxmlformats.org/officeDocument/2006/relationships/image" Target="../media/image115.png"/><Relationship Id="rId31"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3.png"/><Relationship Id="rId30" Type="http://schemas.openxmlformats.org/officeDocument/2006/relationships/image" Target="../media/image12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30.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6.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carte-ticket-restaurant.fr/" TargetMode="External"/><Relationship Id="rId7" Type="http://schemas.openxmlformats.org/officeDocument/2006/relationships/image" Target="../media/image133.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hyperlink" Target="mailto:relation-beneficiaires-fr@edenr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6.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hyperlink" Target="http://www.myedenred.f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ctrTitle"/>
          </p:nvPr>
        </p:nvSpPr>
        <p:spPr>
          <a:xfrm>
            <a:off x="3753237" y="556098"/>
            <a:ext cx="4788090" cy="1063692"/>
          </a:xfrm>
        </p:spPr>
        <p:txBody>
          <a:bodyPr>
            <a:noAutofit/>
          </a:bodyPr>
          <a:lstStyle/>
          <a:p>
            <a:pPr algn="ctr">
              <a:lnSpc>
                <a:spcPts val="3600"/>
              </a:lnSpc>
              <a:spcBef>
                <a:spcPts val="200"/>
              </a:spcBef>
            </a:pPr>
            <a:r>
              <a:rPr lang="fr-FR" dirty="0" smtClean="0"/>
              <a:t>La carte Ticket Restaurant® s’invite au menu !</a:t>
            </a:r>
            <a:endParaRPr lang="fr-FR" b="0" dirty="0"/>
          </a:p>
        </p:txBody>
      </p:sp>
      <p:pic>
        <p:nvPicPr>
          <p:cNvPr id="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601" y="4576273"/>
            <a:ext cx="2219325"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re 59"/>
          <p:cNvSpPr>
            <a:spLocks noGrp="1"/>
          </p:cNvSpPr>
          <p:nvPr>
            <p:ph type="title"/>
          </p:nvPr>
        </p:nvSpPr>
        <p:spPr>
          <a:xfrm>
            <a:off x="4306120" y="2603642"/>
            <a:ext cx="3672565" cy="520488"/>
          </a:xfrm>
        </p:spPr>
        <p:txBody>
          <a:bodyPr>
            <a:noAutofit/>
          </a:bodyPr>
          <a:lstStyle/>
          <a:p>
            <a:pPr algn="ctr"/>
            <a:r>
              <a:rPr lang="fr-FR" sz="2800" dirty="0" smtClean="0"/>
              <a:t>Où et comment</a:t>
            </a:r>
            <a:br>
              <a:rPr lang="fr-FR" sz="2800" dirty="0" smtClean="0"/>
            </a:br>
            <a:r>
              <a:rPr lang="fr-FR" sz="2800" dirty="0" smtClean="0"/>
              <a:t>utiliser la </a:t>
            </a:r>
            <a:r>
              <a:rPr lang="fr-FR" sz="2800" dirty="0"/>
              <a:t>carte ?</a:t>
            </a:r>
          </a:p>
        </p:txBody>
      </p:sp>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 name="Rectangle à coins arrondis 6">
            <a:hlinkClick r:id="rId4" action="ppaction://hlinksldjump"/>
          </p:cNvPr>
          <p:cNvSpPr/>
          <p:nvPr/>
        </p:nvSpPr>
        <p:spPr>
          <a:xfrm>
            <a:off x="4853017" y="3756608"/>
            <a:ext cx="2716796" cy="26562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 name="Rectangle à coins arrondis 7">
            <a:hlinkClick r:id="rId5" action="ppaction://hlinksldjump"/>
          </p:cNvPr>
          <p:cNvSpPr/>
          <p:nvPr/>
        </p:nvSpPr>
        <p:spPr>
          <a:xfrm>
            <a:off x="4853017" y="4060990"/>
            <a:ext cx="1507130" cy="24339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9" name="Rectangle à coins arrondis 8">
            <a:hlinkClick r:id="rId6" action="ppaction://hlinksldjump"/>
          </p:cNvPr>
          <p:cNvSpPr/>
          <p:nvPr/>
        </p:nvSpPr>
        <p:spPr>
          <a:xfrm>
            <a:off x="4853017" y="4363489"/>
            <a:ext cx="1213016" cy="21208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 name="Rectangle 2"/>
          <p:cNvSpPr/>
          <p:nvPr/>
        </p:nvSpPr>
        <p:spPr>
          <a:xfrm>
            <a:off x="1665027" y="2751898"/>
            <a:ext cx="2470245" cy="22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7"/>
          <a:stretch>
            <a:fillRect/>
          </a:stretch>
        </p:blipFill>
        <p:spPr>
          <a:xfrm>
            <a:off x="4600065" y="2027320"/>
            <a:ext cx="619125" cy="464333"/>
          </a:xfrm>
          <a:prstGeom prst="rect">
            <a:avLst/>
          </a:prstGeom>
        </p:spPr>
      </p:pic>
      <p:pic>
        <p:nvPicPr>
          <p:cNvPr id="3074" name="Picture 2" descr="Résultat de recherche d'images pour &quot;image calendrier&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9861" y="3012142"/>
            <a:ext cx="2240575" cy="178872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3</a:t>
            </a:r>
            <a:endParaRPr lang="fr-FR" sz="3200" b="1" dirty="0">
              <a:solidFill>
                <a:srgbClr val="FFFFFF"/>
              </a:solidFill>
            </a:endParaRPr>
          </a:p>
        </p:txBody>
      </p:sp>
    </p:spTree>
    <p:extLst>
      <p:ext uri="{BB962C8B-B14F-4D97-AF65-F5344CB8AC3E}">
        <p14:creationId xmlns:p14="http://schemas.microsoft.com/office/powerpoint/2010/main" val="278614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29"/>
          <p:cNvSpPr>
            <a:spLocks noGrp="1"/>
          </p:cNvSpPr>
          <p:nvPr>
            <p:ph type="sldNum" sz="quarter" idx="11"/>
          </p:nvPr>
        </p:nvSpPr>
        <p:spPr/>
        <p:txBody>
          <a:bodyPr/>
          <a:lstStyle/>
          <a:p>
            <a:fld id="{9B5351E1-153E-43B9-A94C-C401BD7420DC}" type="slidenum">
              <a:rPr lang="fr-FR" smtClean="0">
                <a:solidFill>
                  <a:srgbClr val="002060">
                    <a:tint val="75000"/>
                  </a:srgbClr>
                </a:solidFill>
              </a:rPr>
              <a:pPr/>
              <a:t>11</a:t>
            </a:fld>
            <a:endParaRPr lang="fr-FR" dirty="0">
              <a:solidFill>
                <a:srgbClr val="002060">
                  <a:tint val="75000"/>
                </a:srgbClr>
              </a:solidFill>
            </a:endParaRPr>
          </a:p>
        </p:txBody>
      </p:sp>
      <p:sp>
        <p:nvSpPr>
          <p:cNvPr id="2" name="Titre 1"/>
          <p:cNvSpPr>
            <a:spLocks noGrp="1"/>
          </p:cNvSpPr>
          <p:nvPr>
            <p:ph type="title"/>
          </p:nvPr>
        </p:nvSpPr>
        <p:spPr/>
        <p:txBody>
          <a:bodyPr>
            <a:normAutofit fontScale="90000"/>
          </a:bodyPr>
          <a:lstStyle/>
          <a:p>
            <a:r>
              <a:rPr lang="fr-FR" dirty="0" smtClean="0"/>
              <a:t>Où l’utiliser ?</a:t>
            </a:r>
            <a:endParaRPr lang="fr-FR" dirty="0"/>
          </a:p>
        </p:txBody>
      </p:sp>
      <p:grpSp>
        <p:nvGrpSpPr>
          <p:cNvPr id="4" name="Groupe 22"/>
          <p:cNvGrpSpPr/>
          <p:nvPr/>
        </p:nvGrpSpPr>
        <p:grpSpPr>
          <a:xfrm>
            <a:off x="768093" y="2060889"/>
            <a:ext cx="6556513" cy="2327197"/>
            <a:chOff x="1590264" y="4830418"/>
            <a:chExt cx="6556513" cy="1940239"/>
          </a:xfrm>
        </p:grpSpPr>
        <p:grpSp>
          <p:nvGrpSpPr>
            <p:cNvPr id="5" name="Groupe 18"/>
            <p:cNvGrpSpPr/>
            <p:nvPr/>
          </p:nvGrpSpPr>
          <p:grpSpPr>
            <a:xfrm>
              <a:off x="1590264" y="4830418"/>
              <a:ext cx="6556513" cy="1940239"/>
              <a:chOff x="4737652" y="4641577"/>
              <a:chExt cx="4194313" cy="1940239"/>
            </a:xfrm>
          </p:grpSpPr>
          <p:sp>
            <p:nvSpPr>
              <p:cNvPr id="14" name="Arrondir un rectangle avec un coin du même côté 13"/>
              <p:cNvSpPr/>
              <p:nvPr/>
            </p:nvSpPr>
            <p:spPr>
              <a:xfrm>
                <a:off x="4737652" y="4641577"/>
                <a:ext cx="4194313" cy="1940239"/>
              </a:xfrm>
              <a:prstGeom prst="round2SameRect">
                <a:avLst>
                  <a:gd name="adj1" fmla="val 14928"/>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avec un coin du même côté 17"/>
              <p:cNvSpPr/>
              <p:nvPr/>
            </p:nvSpPr>
            <p:spPr>
              <a:xfrm>
                <a:off x="4737652" y="4664769"/>
                <a:ext cx="4194313" cy="344553"/>
              </a:xfrm>
              <a:prstGeom prst="round2SameRect">
                <a:avLst>
                  <a:gd name="adj1" fmla="val 32151"/>
                  <a:gd name="adj2" fmla="val 0"/>
                </a:avLst>
              </a:prstGeom>
              <a:solidFill>
                <a:srgbClr val="DC29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fr-FR" dirty="0" smtClean="0"/>
                  <a:t>Retrouvez tout le réseau</a:t>
                </a:r>
                <a:endParaRPr lang="fr-FR" dirty="0"/>
              </a:p>
            </p:txBody>
          </p:sp>
        </p:grpSp>
        <p:sp>
          <p:nvSpPr>
            <p:cNvPr id="15" name="Rectangle 14"/>
            <p:cNvSpPr/>
            <p:nvPr/>
          </p:nvSpPr>
          <p:spPr>
            <a:xfrm>
              <a:off x="1705510" y="5249557"/>
              <a:ext cx="6427321" cy="769802"/>
            </a:xfrm>
            <a:prstGeom prst="rect">
              <a:avLst/>
            </a:prstGeom>
          </p:spPr>
          <p:txBody>
            <a:bodyPr wrap="square">
              <a:spAutoFit/>
            </a:bodyPr>
            <a:lstStyle/>
            <a:p>
              <a:pPr lvl="0"/>
              <a:r>
                <a:rPr lang="fr-FR" dirty="0" smtClean="0"/>
                <a:t>Sur votre espace personnel </a:t>
              </a:r>
              <a:r>
                <a:rPr lang="fr-FR" dirty="0" err="1" smtClean="0"/>
                <a:t>My</a:t>
              </a:r>
              <a:r>
                <a:rPr lang="fr-FR" dirty="0" smtClean="0"/>
                <a:t> Edenred </a:t>
              </a:r>
              <a:r>
                <a:rPr lang="fr-FR" dirty="0" smtClean="0">
                  <a:solidFill>
                    <a:srgbClr val="002060"/>
                  </a:solidFill>
                  <a:hlinkClick r:id="rId3"/>
                </a:rPr>
                <a:t>www.myedenred.fr </a:t>
              </a:r>
            </a:p>
            <a:p>
              <a:r>
                <a:rPr lang="fr-FR" dirty="0" smtClean="0"/>
                <a:t>sur le site internet </a:t>
              </a:r>
              <a:r>
                <a:rPr lang="fr-FR" dirty="0" smtClean="0">
                  <a:solidFill>
                    <a:srgbClr val="002060"/>
                  </a:solidFill>
                  <a:hlinkClick r:id="rId3"/>
                </a:rPr>
                <a:t>http://www.carte-ticket-restaurant.fr</a:t>
              </a:r>
              <a:r>
                <a:rPr lang="fr-FR" dirty="0" smtClean="0">
                  <a:solidFill>
                    <a:srgbClr val="002060"/>
                  </a:solidFill>
                </a:rPr>
                <a:t> </a:t>
              </a:r>
              <a:br>
                <a:rPr lang="fr-FR" dirty="0" smtClean="0">
                  <a:solidFill>
                    <a:srgbClr val="002060"/>
                  </a:solidFill>
                </a:rPr>
              </a:br>
              <a:r>
                <a:rPr lang="fr-FR" dirty="0" smtClean="0">
                  <a:solidFill>
                    <a:srgbClr val="002060"/>
                  </a:solidFill>
                </a:rPr>
                <a:t>et sur l’application mobile Ticket Restaurant</a:t>
              </a:r>
              <a:endParaRPr lang="fr-FR" baseline="30000" dirty="0" smtClean="0">
                <a:solidFill>
                  <a:srgbClr val="002060"/>
                </a:solidFill>
              </a:endParaRPr>
            </a:p>
          </p:txBody>
        </p:sp>
      </p:grpSp>
      <p:sp>
        <p:nvSpPr>
          <p:cNvPr id="25" name="Rectangle à coins arrondis 24">
            <a:hlinkClick r:id="rId4"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1026" name="Picture 2"/>
          <p:cNvPicPr>
            <a:picLocks noChangeAspect="1" noChangeArrowheads="1"/>
          </p:cNvPicPr>
          <p:nvPr/>
        </p:nvPicPr>
        <p:blipFill>
          <a:blip r:embed="rId5" cstate="print"/>
          <a:srcRect l="12599" t="4640"/>
          <a:stretch>
            <a:fillRect/>
          </a:stretch>
        </p:blipFill>
        <p:spPr bwMode="auto">
          <a:xfrm>
            <a:off x="7475819" y="2186077"/>
            <a:ext cx="1559780" cy="1479470"/>
          </a:xfrm>
          <a:prstGeom prst="rect">
            <a:avLst/>
          </a:prstGeom>
          <a:noFill/>
          <a:ln w="9525">
            <a:noFill/>
            <a:miter lim="800000"/>
            <a:headEnd/>
            <a:tailEnd/>
          </a:ln>
        </p:spPr>
      </p:pic>
      <p:grpSp>
        <p:nvGrpSpPr>
          <p:cNvPr id="23" name="Groupe 38"/>
          <p:cNvGrpSpPr/>
          <p:nvPr/>
        </p:nvGrpSpPr>
        <p:grpSpPr>
          <a:xfrm>
            <a:off x="3745750" y="3665547"/>
            <a:ext cx="702497" cy="614848"/>
            <a:chOff x="923821" y="5784983"/>
            <a:chExt cx="731628" cy="625784"/>
          </a:xfrm>
        </p:grpSpPr>
        <p:pic>
          <p:nvPicPr>
            <p:cNvPr id="27" name="Picture 2" descr="C:\_Clients\PPT\edenred-ppt\PWP30slides_Maguelone\preparation\logo_app.png"/>
            <p:cNvPicPr>
              <a:picLocks noChangeAspect="1" noChangeArrowheads="1"/>
            </p:cNvPicPr>
            <p:nvPr/>
          </p:nvPicPr>
          <p:blipFill>
            <a:blip r:embed="rId6" cstate="print"/>
            <a:srcRect/>
            <a:stretch>
              <a:fillRect/>
            </a:stretch>
          </p:blipFill>
          <p:spPr bwMode="auto">
            <a:xfrm>
              <a:off x="923821" y="5784983"/>
              <a:ext cx="731628" cy="224061"/>
            </a:xfrm>
            <a:prstGeom prst="rect">
              <a:avLst/>
            </a:prstGeom>
            <a:noFill/>
          </p:spPr>
        </p:pic>
        <p:pic>
          <p:nvPicPr>
            <p:cNvPr id="28" name="Picture 3" descr="C:\_Clients\PPT\edenred-ppt\PWP30slides_Maguelone\preparation\logo_google.png"/>
            <p:cNvPicPr>
              <a:picLocks noChangeAspect="1" noChangeArrowheads="1"/>
            </p:cNvPicPr>
            <p:nvPr/>
          </p:nvPicPr>
          <p:blipFill>
            <a:blip r:embed="rId7" cstate="print"/>
            <a:srcRect/>
            <a:stretch>
              <a:fillRect/>
            </a:stretch>
          </p:blipFill>
          <p:spPr bwMode="auto">
            <a:xfrm>
              <a:off x="934713" y="6182133"/>
              <a:ext cx="663039" cy="228634"/>
            </a:xfrm>
            <a:prstGeom prst="rect">
              <a:avLst/>
            </a:prstGeom>
            <a:noFill/>
          </p:spPr>
        </p:pic>
        <p:sp>
          <p:nvSpPr>
            <p:cNvPr id="29" name="ZoneTexte 28"/>
            <p:cNvSpPr txBox="1"/>
            <p:nvPr/>
          </p:nvSpPr>
          <p:spPr>
            <a:xfrm>
              <a:off x="1114980" y="5973928"/>
              <a:ext cx="247683" cy="218856"/>
            </a:xfrm>
            <a:prstGeom prst="rect">
              <a:avLst/>
            </a:prstGeom>
            <a:noFill/>
          </p:spPr>
          <p:txBody>
            <a:bodyPr wrap="none" rtlCol="0">
              <a:spAutoFit/>
            </a:bodyPr>
            <a:lstStyle/>
            <a:p>
              <a:r>
                <a:rPr lang="fr-FR" sz="1200" i="1" dirty="0" smtClean="0"/>
                <a:t>et</a:t>
              </a:r>
              <a:endParaRPr lang="fr-FR" sz="1200" i="1" dirty="0"/>
            </a:p>
          </p:txBody>
        </p:sp>
      </p:grpSp>
      <p:grpSp>
        <p:nvGrpSpPr>
          <p:cNvPr id="34" name="Groupe 33"/>
          <p:cNvGrpSpPr/>
          <p:nvPr/>
        </p:nvGrpSpPr>
        <p:grpSpPr>
          <a:xfrm>
            <a:off x="4988228" y="3548279"/>
            <a:ext cx="1059482" cy="732116"/>
            <a:chOff x="4293354" y="2298760"/>
            <a:chExt cx="3649905" cy="2509884"/>
          </a:xfrm>
        </p:grpSpPr>
        <p:pic>
          <p:nvPicPr>
            <p:cNvPr id="32" name="Picture 2"/>
            <p:cNvPicPr>
              <a:picLocks noChangeAspect="1" noChangeArrowheads="1"/>
            </p:cNvPicPr>
            <p:nvPr/>
          </p:nvPicPr>
          <p:blipFill>
            <a:blip r:embed="rId8" cstate="print"/>
            <a:srcRect/>
            <a:stretch>
              <a:fillRect/>
            </a:stretch>
          </p:blipFill>
          <p:spPr bwMode="auto">
            <a:xfrm rot="272979">
              <a:off x="4293354" y="2298760"/>
              <a:ext cx="3649905" cy="2509884"/>
            </a:xfrm>
            <a:prstGeom prst="rect">
              <a:avLst/>
            </a:prstGeom>
            <a:noFill/>
            <a:ln w="9525">
              <a:noFill/>
              <a:miter lim="800000"/>
              <a:headEnd/>
              <a:tailEnd/>
            </a:ln>
          </p:spPr>
        </p:pic>
        <p:pic>
          <p:nvPicPr>
            <p:cNvPr id="33" name="Picture 2"/>
            <p:cNvPicPr>
              <a:picLocks noChangeAspect="1" noChangeArrowheads="1"/>
            </p:cNvPicPr>
            <p:nvPr/>
          </p:nvPicPr>
          <p:blipFill>
            <a:blip r:embed="rId9" cstate="print"/>
            <a:srcRect/>
            <a:stretch>
              <a:fillRect/>
            </a:stretch>
          </p:blipFill>
          <p:spPr bwMode="auto">
            <a:xfrm rot="279244">
              <a:off x="4968108" y="2529484"/>
              <a:ext cx="2356187" cy="1523309"/>
            </a:xfrm>
            <a:prstGeom prst="rect">
              <a:avLst/>
            </a:prstGeom>
            <a:noFill/>
            <a:ln w="9525">
              <a:noFill/>
              <a:miter lim="800000"/>
              <a:headEnd/>
              <a:tailEnd/>
            </a:ln>
          </p:spPr>
        </p:pic>
      </p:grpSp>
      <p:pic>
        <p:nvPicPr>
          <p:cNvPr id="38" name="Picture 2"/>
          <p:cNvPicPr>
            <a:picLocks noChangeAspect="1" noChangeArrowheads="1"/>
          </p:cNvPicPr>
          <p:nvPr/>
        </p:nvPicPr>
        <p:blipFill>
          <a:blip r:embed="rId8" cstate="print"/>
          <a:srcRect/>
          <a:stretch>
            <a:fillRect/>
          </a:stretch>
        </p:blipFill>
        <p:spPr bwMode="auto">
          <a:xfrm rot="21228378">
            <a:off x="2270088" y="3532440"/>
            <a:ext cx="1059482" cy="732116"/>
          </a:xfrm>
          <a:prstGeom prst="rect">
            <a:avLst/>
          </a:prstGeom>
          <a:noFill/>
          <a:ln w="9525">
            <a:noFill/>
            <a:miter lim="800000"/>
            <a:headEnd/>
            <a:tailEnd/>
          </a:ln>
        </p:spPr>
      </p:pic>
      <p:pic>
        <p:nvPicPr>
          <p:cNvPr id="37" name="Picture 2"/>
          <p:cNvPicPr>
            <a:picLocks noChangeAspect="1" noChangeArrowheads="1"/>
          </p:cNvPicPr>
          <p:nvPr/>
        </p:nvPicPr>
        <p:blipFill>
          <a:blip r:embed="rId10" cstate="print"/>
          <a:srcRect b="22758"/>
          <a:stretch>
            <a:fillRect/>
          </a:stretch>
        </p:blipFill>
        <p:spPr bwMode="auto">
          <a:xfrm rot="21157671">
            <a:off x="2478767" y="3579940"/>
            <a:ext cx="656106" cy="473597"/>
          </a:xfrm>
          <a:prstGeom prst="rect">
            <a:avLst/>
          </a:prstGeom>
          <a:noFill/>
          <a:ln w="9525">
            <a:noFill/>
            <a:miter lim="800000"/>
            <a:headEnd/>
            <a:tailEnd/>
          </a:ln>
        </p:spPr>
      </p:pic>
      <p:sp>
        <p:nvSpPr>
          <p:cNvPr id="22" name="Rectangle 1"/>
          <p:cNvSpPr>
            <a:spLocks noChangeArrowheads="1"/>
          </p:cNvSpPr>
          <p:nvPr/>
        </p:nvSpPr>
        <p:spPr bwMode="auto">
          <a:xfrm>
            <a:off x="591691" y="1094680"/>
            <a:ext cx="74677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dirty="0"/>
              <a:t>Votre carte </a:t>
            </a:r>
            <a:r>
              <a:rPr lang="fr-FR" altLang="fr-FR" dirty="0">
                <a:latin typeface="Calibri" pitchFamily="34" charset="0"/>
              </a:rPr>
              <a:t>peut être acceptée par les restaurateurs et les établissements agréés par la CNTR (Commission Nationale du titre-restaurant), sous réserve qu’ils soient équipés d’un terminal de paiement (TPE)</a:t>
            </a:r>
            <a:r>
              <a:rPr lang="fr-FR" altLang="fr-FR" baseline="30000" dirty="0">
                <a:latin typeface="Calibri" pitchFamily="34" charset="0"/>
              </a:rPr>
              <a:t>(1) </a:t>
            </a:r>
            <a:r>
              <a:rPr lang="fr-FR" altLang="fr-FR" dirty="0" smtClean="0">
                <a:latin typeface="Calibri" pitchFamily="34" charset="0"/>
              </a:rPr>
              <a:t>.</a:t>
            </a:r>
            <a:endParaRPr lang="fr-FR" altLang="fr-FR" dirty="0">
              <a:latin typeface="Calibri" pitchFamily="34" charset="0"/>
            </a:endParaRPr>
          </a:p>
        </p:txBody>
      </p:sp>
      <p:grpSp>
        <p:nvGrpSpPr>
          <p:cNvPr id="24" name="Groupe 23"/>
          <p:cNvGrpSpPr/>
          <p:nvPr/>
        </p:nvGrpSpPr>
        <p:grpSpPr>
          <a:xfrm>
            <a:off x="6711145" y="3345821"/>
            <a:ext cx="1932397" cy="1546900"/>
            <a:chOff x="470592" y="2056740"/>
            <a:chExt cx="3883185" cy="3108521"/>
          </a:xfrm>
        </p:grpSpPr>
        <p:pic>
          <p:nvPicPr>
            <p:cNvPr id="31" name="Picture 2" descr="C:\_Clients\PPT\edenred-ppt\Masque_personnalisable\graphisme\carte.png"/>
            <p:cNvPicPr>
              <a:picLocks noChangeAspect="1" noChangeArrowheads="1"/>
            </p:cNvPicPr>
            <p:nvPr/>
          </p:nvPicPr>
          <p:blipFill>
            <a:blip r:embed="rId11" cstate="print"/>
            <a:stretch>
              <a:fillRect/>
            </a:stretch>
          </p:blipFill>
          <p:spPr bwMode="auto">
            <a:xfrm>
              <a:off x="470592" y="2056740"/>
              <a:ext cx="3883185" cy="3108521"/>
            </a:xfrm>
            <a:prstGeom prst="rect">
              <a:avLst/>
            </a:prstGeom>
            <a:noFill/>
          </p:spPr>
        </p:pic>
        <p:sp>
          <p:nvSpPr>
            <p:cNvPr id="35" name="Rectangle 34"/>
            <p:cNvSpPr/>
            <p:nvPr/>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pic>
        <p:nvPicPr>
          <p:cNvPr id="36" name="Image 35"/>
          <p:cNvPicPr/>
          <p:nvPr/>
        </p:nvPicPr>
        <p:blipFill>
          <a:blip r:embed="rId12" cstate="print">
            <a:extLst>
              <a:ext uri="{28A0092B-C50C-407E-A947-70E740481C1C}">
                <a14:useLocalDpi xmlns:a14="http://schemas.microsoft.com/office/drawing/2010/main" val="0"/>
              </a:ext>
            </a:extLst>
          </a:blip>
          <a:srcRect l="32880" t="18557" r="30685" b="8480"/>
          <a:stretch>
            <a:fillRect/>
          </a:stretch>
        </p:blipFill>
        <p:spPr bwMode="auto">
          <a:xfrm>
            <a:off x="7968799" y="916159"/>
            <a:ext cx="920961" cy="1535042"/>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42" name="ZoneTexte 41"/>
          <p:cNvSpPr txBox="1"/>
          <p:nvPr/>
        </p:nvSpPr>
        <p:spPr>
          <a:xfrm>
            <a:off x="883339" y="4587819"/>
            <a:ext cx="7373616" cy="338554"/>
          </a:xfrm>
          <a:prstGeom prst="rect">
            <a:avLst/>
          </a:prstGeom>
          <a:noFill/>
        </p:spPr>
        <p:txBody>
          <a:bodyPr wrap="square" rtlCol="0">
            <a:spAutoFit/>
          </a:bodyPr>
          <a:lstStyle/>
          <a:p>
            <a:r>
              <a:rPr lang="fr-FR" sz="800" dirty="0" smtClean="0"/>
              <a:t>(*ù1</a:t>
            </a:r>
            <a:r>
              <a:rPr lang="fr-FR" sz="800" dirty="0"/>
              <a:t>) </a:t>
            </a:r>
            <a:r>
              <a:rPr lang="fr-FR" altLang="fr-FR" sz="800" i="1" dirty="0">
                <a:latin typeface="Calibri" pitchFamily="34" charset="0"/>
              </a:rPr>
              <a:t>Réseau modifiable à tout moment en fonction de la réglementation, des contraintes techniques et d’acceptation. Voir liste actualisée sur </a:t>
            </a:r>
            <a:r>
              <a:rPr lang="fr-FR" altLang="fr-FR" sz="800" i="1" u="sng" dirty="0">
                <a:latin typeface="Calibri" pitchFamily="34" charset="0"/>
                <a:hlinkClick r:id="rId3"/>
              </a:rPr>
              <a:t>www.carte-ticket-restaurant.fr</a:t>
            </a:r>
            <a:r>
              <a:rPr lang="fr-FR" altLang="fr-FR" sz="800" i="1" u="sng" dirty="0">
                <a:latin typeface="Calibri" pitchFamily="34" charset="0"/>
              </a:rPr>
              <a:t>.</a:t>
            </a:r>
            <a:endParaRPr lang="fr-FR" sz="800" dirty="0"/>
          </a:p>
          <a:p>
            <a:endParaRPr lang="fr-FR" sz="800" dirty="0"/>
          </a:p>
        </p:txBody>
      </p:sp>
      <p:sp>
        <p:nvSpPr>
          <p:cNvPr id="26" name="Titre 1"/>
          <p:cNvSpPr txBox="1">
            <a:spLocks/>
          </p:cNvSpPr>
          <p:nvPr/>
        </p:nvSpPr>
        <p:spPr>
          <a:xfrm>
            <a:off x="2023603" y="5062786"/>
            <a:ext cx="5452216" cy="159147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002060"/>
                </a:solidFill>
                <a:latin typeface="+mj-lt"/>
                <a:ea typeface="+mj-ea"/>
                <a:cs typeface="+mj-cs"/>
              </a:defRPr>
            </a:lvl1pPr>
          </a:lstStyle>
          <a:p>
            <a:pPr algn="ctr"/>
            <a:r>
              <a:rPr lang="fr-FR" dirty="0"/>
              <a:t>Dans </a:t>
            </a:r>
            <a:r>
              <a:rPr lang="fr-FR" dirty="0" smtClean="0"/>
              <a:t>Le Vaucluse : 1706 commerçants</a:t>
            </a:r>
          </a:p>
          <a:p>
            <a:pPr algn="ctr"/>
            <a:r>
              <a:rPr lang="fr-FR" sz="1800" b="0" dirty="0" smtClean="0"/>
              <a:t>88% des commerçants </a:t>
            </a:r>
            <a:r>
              <a:rPr lang="fr-FR" sz="1800" b="0" i="1" dirty="0" smtClean="0"/>
              <a:t>actifs</a:t>
            </a:r>
            <a:r>
              <a:rPr lang="fr-FR" sz="1800" b="0" dirty="0" smtClean="0"/>
              <a:t> (qui ont encaissé des Ticket au format papier en 2016) ont déjà encaissé des transactions avec la Carte Ticket Restaurant !</a:t>
            </a:r>
          </a:p>
          <a:p>
            <a:pPr algn="ctr"/>
            <a:endParaRPr lang="fr-FR" b="0" u="sng" dirty="0"/>
          </a:p>
        </p:txBody>
      </p:sp>
    </p:spTree>
    <p:extLst>
      <p:ext uri="{BB962C8B-B14F-4D97-AF65-F5344CB8AC3E}">
        <p14:creationId xmlns:p14="http://schemas.microsoft.com/office/powerpoint/2010/main" val="77389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ndir un rectangle avec un coin diagonal 30"/>
          <p:cNvSpPr/>
          <p:nvPr/>
        </p:nvSpPr>
        <p:spPr>
          <a:xfrm>
            <a:off x="980023" y="1609459"/>
            <a:ext cx="7444837" cy="4782873"/>
          </a:xfrm>
          <a:prstGeom prst="round2DiagRect">
            <a:avLst>
              <a:gd name="adj1" fmla="val 5995"/>
              <a:gd name="adj2" fmla="val 0"/>
            </a:avLst>
          </a:prstGeom>
          <a:solidFill>
            <a:srgbClr val="E2E0D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56" name="Rectangle à coins arrondis 55"/>
          <p:cNvSpPr/>
          <p:nvPr/>
        </p:nvSpPr>
        <p:spPr>
          <a:xfrm rot="16200000">
            <a:off x="4583334" y="-2571094"/>
            <a:ext cx="432078" cy="7704516"/>
          </a:xfrm>
          <a:prstGeom prst="roundRect">
            <a:avLst/>
          </a:prstGeom>
          <a:solidFill>
            <a:srgbClr val="009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12</a:t>
            </a:fld>
            <a:endParaRPr lang="fr-FR" dirty="0">
              <a:solidFill>
                <a:srgbClr val="002060">
                  <a:tint val="75000"/>
                </a:srgbClr>
              </a:solidFill>
            </a:endParaRPr>
          </a:p>
        </p:txBody>
      </p:sp>
      <p:sp>
        <p:nvSpPr>
          <p:cNvPr id="2" name="Titre 1"/>
          <p:cNvSpPr>
            <a:spLocks noGrp="1"/>
          </p:cNvSpPr>
          <p:nvPr>
            <p:ph type="title"/>
          </p:nvPr>
        </p:nvSpPr>
        <p:spPr/>
        <p:txBody>
          <a:bodyPr>
            <a:normAutofit fontScale="90000"/>
          </a:bodyPr>
          <a:lstStyle/>
          <a:p>
            <a:pPr lvl="0"/>
            <a:r>
              <a:rPr lang="fr-FR" dirty="0" smtClean="0"/>
              <a:t>L‘utilisation au quotidien</a:t>
            </a:r>
            <a:endParaRPr lang="fr-FR" dirty="0"/>
          </a:p>
        </p:txBody>
      </p:sp>
      <p:sp>
        <p:nvSpPr>
          <p:cNvPr id="37" name="Text Box 401"/>
          <p:cNvSpPr txBox="1">
            <a:spLocks noChangeArrowheads="1"/>
          </p:cNvSpPr>
          <p:nvPr/>
        </p:nvSpPr>
        <p:spPr bwMode="auto">
          <a:xfrm>
            <a:off x="1511813" y="1147402"/>
            <a:ext cx="5160273"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smtClean="0">
                <a:solidFill>
                  <a:srgbClr val="FFFFFF"/>
                </a:solidFill>
                <a:cs typeface="Calibri" pitchFamily="34" charset="0"/>
              </a:rPr>
              <a:t>J’UTILISE MA CARTE</a:t>
            </a:r>
          </a:p>
        </p:txBody>
      </p:sp>
      <p:sp>
        <p:nvSpPr>
          <p:cNvPr id="36" name="Espace réservé du contenu 2"/>
          <p:cNvSpPr txBox="1">
            <a:spLocks/>
          </p:cNvSpPr>
          <p:nvPr/>
        </p:nvSpPr>
        <p:spPr>
          <a:xfrm>
            <a:off x="1342481" y="2060441"/>
            <a:ext cx="4609585" cy="484817"/>
          </a:xfrm>
          <a:prstGeom prst="rect">
            <a:avLst/>
          </a:prstGeom>
        </p:spPr>
        <p:txBody>
          <a:bodyPr vert="horz" lIns="91440" tIns="45720" rIns="91440" bIns="45720" rtlCol="0">
            <a:noAutofit/>
          </a:bodyPr>
          <a:lstStyle/>
          <a:p>
            <a:pPr algn="just">
              <a:lnSpc>
                <a:spcPts val="1600"/>
              </a:lnSpc>
              <a:spcBef>
                <a:spcPts val="1200"/>
              </a:spcBef>
              <a:spcAft>
                <a:spcPts val="800"/>
              </a:spcAft>
              <a:defRPr/>
            </a:pPr>
            <a:r>
              <a:rPr lang="fr-FR" sz="1600" b="1" dirty="0" smtClean="0">
                <a:solidFill>
                  <a:srgbClr val="002060"/>
                </a:solidFill>
                <a:cs typeface="Helvetica" pitchFamily="34" charset="0"/>
              </a:rPr>
              <a:t>Je choisis l’établissement </a:t>
            </a:r>
            <a:r>
              <a:rPr lang="fr-FR" sz="1600" dirty="0" smtClean="0">
                <a:solidFill>
                  <a:srgbClr val="002060"/>
                </a:solidFill>
                <a:cs typeface="Helvetica" pitchFamily="34" charset="0"/>
              </a:rPr>
              <a:t>dans lequel je souhaite utiliser ma Carte Ticket Restaurant</a:t>
            </a:r>
            <a:endParaRPr lang="fr-FR" sz="1600" baseline="30000" dirty="0" smtClean="0">
              <a:solidFill>
                <a:srgbClr val="002060"/>
              </a:solidFill>
              <a:cs typeface="Helvetica" pitchFamily="34" charset="0"/>
            </a:endParaRPr>
          </a:p>
        </p:txBody>
      </p:sp>
      <p:pic>
        <p:nvPicPr>
          <p:cNvPr id="45" name="Picture 2" descr="C:\_Clients\PPT\edenred-ppt\COMMERCIAL\PPT\preparation\puce_V2_rouge.png"/>
          <p:cNvPicPr>
            <a:picLocks noChangeAspect="1" noChangeArrowheads="1"/>
          </p:cNvPicPr>
          <p:nvPr/>
        </p:nvPicPr>
        <p:blipFill>
          <a:blip r:embed="rId3" cstate="screen"/>
          <a:srcRect/>
          <a:stretch>
            <a:fillRect/>
          </a:stretch>
        </p:blipFill>
        <p:spPr bwMode="auto">
          <a:xfrm>
            <a:off x="1078565" y="2057318"/>
            <a:ext cx="263916" cy="287203"/>
          </a:xfrm>
          <a:prstGeom prst="rect">
            <a:avLst/>
          </a:prstGeom>
          <a:noFill/>
        </p:spPr>
      </p:pic>
      <p:pic>
        <p:nvPicPr>
          <p:cNvPr id="46" name="Picture 2" descr="C:\_Clients\PPT\edenred-ppt\COMMERCIAL\PPT\preparation\puce_V2_rouge.png"/>
          <p:cNvPicPr>
            <a:picLocks noChangeAspect="1" noChangeArrowheads="1"/>
          </p:cNvPicPr>
          <p:nvPr/>
        </p:nvPicPr>
        <p:blipFill>
          <a:blip r:embed="rId3" cstate="screen"/>
          <a:srcRect/>
          <a:stretch>
            <a:fillRect/>
          </a:stretch>
        </p:blipFill>
        <p:spPr bwMode="auto">
          <a:xfrm>
            <a:off x="2306228" y="3001546"/>
            <a:ext cx="263916" cy="287203"/>
          </a:xfrm>
          <a:prstGeom prst="rect">
            <a:avLst/>
          </a:prstGeom>
          <a:noFill/>
        </p:spPr>
      </p:pic>
      <p:pic>
        <p:nvPicPr>
          <p:cNvPr id="47" name="Picture 2" descr="C:\_Clients\PPT\edenred-ppt\COMMERCIAL\PPT\preparation\puce_V2_rouge.png"/>
          <p:cNvPicPr>
            <a:picLocks noChangeAspect="1" noChangeArrowheads="1"/>
          </p:cNvPicPr>
          <p:nvPr/>
        </p:nvPicPr>
        <p:blipFill>
          <a:blip r:embed="rId3" cstate="screen"/>
          <a:srcRect/>
          <a:stretch>
            <a:fillRect/>
          </a:stretch>
        </p:blipFill>
        <p:spPr bwMode="auto">
          <a:xfrm>
            <a:off x="1405768" y="5412415"/>
            <a:ext cx="263916" cy="287203"/>
          </a:xfrm>
          <a:prstGeom prst="rect">
            <a:avLst/>
          </a:prstGeom>
          <a:noFill/>
        </p:spPr>
      </p:pic>
      <p:sp>
        <p:nvSpPr>
          <p:cNvPr id="26" name="Rectangle à coins arrondis 25">
            <a:hlinkClick r:id="rId4"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18" name="Rectangle 17"/>
          <p:cNvSpPr/>
          <p:nvPr/>
        </p:nvSpPr>
        <p:spPr>
          <a:xfrm>
            <a:off x="416103" y="6565524"/>
            <a:ext cx="4572000" cy="230832"/>
          </a:xfrm>
          <a:prstGeom prst="rect">
            <a:avLst/>
          </a:prstGeom>
        </p:spPr>
        <p:txBody>
          <a:bodyPr>
            <a:spAutoFit/>
          </a:bodyPr>
          <a:lstStyle/>
          <a:p>
            <a:r>
              <a:rPr lang="fr-FR" sz="900" dirty="0" smtClean="0">
                <a:solidFill>
                  <a:srgbClr val="D9D9D9">
                    <a:lumMod val="25000"/>
                  </a:srgbClr>
                </a:solidFill>
              </a:rPr>
              <a:t>(3) Prix d’un appel local en France métropolitaine. </a:t>
            </a:r>
            <a:endParaRPr lang="fr-FR" dirty="0"/>
          </a:p>
        </p:txBody>
      </p:sp>
      <p:grpSp>
        <p:nvGrpSpPr>
          <p:cNvPr id="22" name="Groupe 21"/>
          <p:cNvGrpSpPr/>
          <p:nvPr/>
        </p:nvGrpSpPr>
        <p:grpSpPr>
          <a:xfrm>
            <a:off x="-472276" y="5699618"/>
            <a:ext cx="5371851" cy="1252714"/>
            <a:chOff x="-472275" y="5073261"/>
            <a:chExt cx="5371851" cy="1252714"/>
          </a:xfrm>
        </p:grpSpPr>
        <p:sp>
          <p:nvSpPr>
            <p:cNvPr id="24" name="Forme libre 23"/>
            <p:cNvSpPr/>
            <p:nvPr/>
          </p:nvSpPr>
          <p:spPr>
            <a:xfrm>
              <a:off x="-472275" y="5073261"/>
              <a:ext cx="5371851" cy="1252714"/>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6880334"/>
                <a:gd name="connsiteY0" fmla="*/ 2925884 h 3088222"/>
                <a:gd name="connsiteX1" fmla="*/ 2125548 w 6880334"/>
                <a:gd name="connsiteY1" fmla="*/ 1302280 h 3088222"/>
                <a:gd name="connsiteX2" fmla="*/ 4898215 w 6880334"/>
                <a:gd name="connsiteY2" fmla="*/ 482532 h 3088222"/>
                <a:gd name="connsiteX3" fmla="*/ 6880334 w 6880334"/>
                <a:gd name="connsiteY3" fmla="*/ 2153995 h 3088222"/>
                <a:gd name="connsiteX0" fmla="*/ 0 w 4898215"/>
                <a:gd name="connsiteY0" fmla="*/ 2925884 h 3088222"/>
                <a:gd name="connsiteX1" fmla="*/ 2125548 w 4898215"/>
                <a:gd name="connsiteY1" fmla="*/ 1302280 h 3088222"/>
                <a:gd name="connsiteX2" fmla="*/ 4898215 w 4898215"/>
                <a:gd name="connsiteY2" fmla="*/ 482532 h 3088222"/>
              </a:gdLst>
              <a:ahLst/>
              <a:cxnLst>
                <a:cxn ang="0">
                  <a:pos x="connsiteX0" y="connsiteY0"/>
                </a:cxn>
                <a:cxn ang="0">
                  <a:pos x="connsiteX1" y="connsiteY1"/>
                </a:cxn>
                <a:cxn ang="0">
                  <a:pos x="connsiteX2" y="connsiteY2"/>
                </a:cxn>
              </a:cxnLst>
              <a:rect l="l" t="t" r="r" b="b"/>
              <a:pathLst>
                <a:path w="4898215" h="3088222">
                  <a:moveTo>
                    <a:pt x="0" y="2925884"/>
                  </a:moveTo>
                  <a:cubicBezTo>
                    <a:pt x="175591" y="3088223"/>
                    <a:pt x="1642078" y="1659962"/>
                    <a:pt x="2125548" y="1302280"/>
                  </a:cubicBezTo>
                  <a:cubicBezTo>
                    <a:pt x="3046004" y="415936"/>
                    <a:pt x="3926216" y="0"/>
                    <a:pt x="4898215" y="482532"/>
                  </a:cubicBezTo>
                </a:path>
              </a:pathLst>
            </a:custGeom>
            <a:noFill/>
            <a:ln w="76200" cap="rnd" cmpd="sng" algn="ctr">
              <a:solidFill>
                <a:srgbClr val="CAC0B6">
                  <a:shade val="95000"/>
                  <a:satMod val="105000"/>
                </a:srgbClr>
              </a:solidFill>
              <a:prstDash val="sysDot"/>
            </a:ln>
            <a:effectLst/>
          </p:spPr>
          <p:txBody>
            <a:bodyPr rtlCol="0" anchor="ctr"/>
            <a:lstStyle/>
            <a:p>
              <a:pPr algn="ctr"/>
              <a:endParaRPr lang="fr-FR" dirty="0">
                <a:solidFill>
                  <a:srgbClr val="002060"/>
                </a:solidFill>
              </a:endParaRPr>
            </a:p>
          </p:txBody>
        </p:sp>
        <p:pic>
          <p:nvPicPr>
            <p:cNvPr id="27" name="Picture 5" descr="C:\_Clients\PPT\edenred-ppt\PWP30slides_Lea\preparation\picto_hom.png"/>
            <p:cNvPicPr>
              <a:picLocks noChangeAspect="1" noChangeArrowheads="1"/>
            </p:cNvPicPr>
            <p:nvPr/>
          </p:nvPicPr>
          <p:blipFill>
            <a:blip r:embed="rId5" cstate="print"/>
            <a:srcRect/>
            <a:stretch>
              <a:fillRect/>
            </a:stretch>
          </p:blipFill>
          <p:spPr bwMode="auto">
            <a:xfrm>
              <a:off x="432832" y="5344096"/>
              <a:ext cx="584614" cy="655579"/>
            </a:xfrm>
            <a:prstGeom prst="rect">
              <a:avLst/>
            </a:prstGeom>
            <a:noFill/>
          </p:spPr>
        </p:pic>
      </p:gr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6333" y="1800277"/>
            <a:ext cx="796272" cy="103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space réservé du contenu 2"/>
          <p:cNvSpPr txBox="1">
            <a:spLocks/>
          </p:cNvSpPr>
          <p:nvPr/>
        </p:nvSpPr>
        <p:spPr>
          <a:xfrm>
            <a:off x="2570143" y="2910647"/>
            <a:ext cx="5442831" cy="756204"/>
          </a:xfrm>
          <a:prstGeom prst="rect">
            <a:avLst/>
          </a:prstGeom>
        </p:spPr>
        <p:txBody>
          <a:bodyPr vert="horz" lIns="91440" tIns="45720" rIns="91440" bIns="45720" rtlCol="0">
            <a:noAutofit/>
          </a:bodyPr>
          <a:lstStyle/>
          <a:p>
            <a:pPr>
              <a:lnSpc>
                <a:spcPts val="1600"/>
              </a:lnSpc>
              <a:spcBef>
                <a:spcPts val="1200"/>
              </a:spcBef>
              <a:spcAft>
                <a:spcPts val="800"/>
              </a:spcAft>
              <a:defRPr/>
            </a:pPr>
            <a:r>
              <a:rPr lang="fr-FR" sz="1600" dirty="0" smtClean="0">
                <a:solidFill>
                  <a:srgbClr val="002060"/>
                </a:solidFill>
                <a:cs typeface="Helvetica" pitchFamily="34" charset="0"/>
              </a:rPr>
              <a:t>Je demande à </a:t>
            </a:r>
            <a:r>
              <a:rPr lang="fr-FR" sz="1600" b="1" dirty="0" smtClean="0">
                <a:solidFill>
                  <a:srgbClr val="002060"/>
                </a:solidFill>
                <a:cs typeface="Helvetica" pitchFamily="34" charset="0"/>
              </a:rPr>
              <a:t>payer par Carte Ticket Restaurant </a:t>
            </a:r>
            <a:r>
              <a:rPr lang="fr-FR" sz="1600" dirty="0" smtClean="0">
                <a:solidFill>
                  <a:srgbClr val="002060"/>
                </a:solidFill>
                <a:cs typeface="Helvetica" pitchFamily="34" charset="0"/>
              </a:rPr>
              <a:t>et paie la somme que je </a:t>
            </a:r>
            <a:r>
              <a:rPr lang="fr-FR" sz="1600" dirty="0">
                <a:solidFill>
                  <a:srgbClr val="002060"/>
                </a:solidFill>
                <a:cs typeface="Helvetica" pitchFamily="34" charset="0"/>
              </a:rPr>
              <a:t>dois </a:t>
            </a:r>
            <a:r>
              <a:rPr lang="fr-FR" sz="1600" dirty="0" smtClean="0">
                <a:solidFill>
                  <a:srgbClr val="002060"/>
                </a:solidFill>
                <a:cs typeface="Helvetica" pitchFamily="34" charset="0"/>
              </a:rPr>
              <a:t>: </a:t>
            </a:r>
            <a:r>
              <a:rPr lang="fr-FR" sz="1600" b="1" dirty="0" smtClean="0">
                <a:solidFill>
                  <a:srgbClr val="002060"/>
                </a:solidFill>
                <a:cs typeface="Helvetica" pitchFamily="34" charset="0"/>
              </a:rPr>
              <a:t>dans </a:t>
            </a:r>
            <a:r>
              <a:rPr lang="fr-FR" sz="1600" b="1" dirty="0">
                <a:solidFill>
                  <a:srgbClr val="002060"/>
                </a:solidFill>
                <a:cs typeface="Helvetica" pitchFamily="34" charset="0"/>
              </a:rPr>
              <a:t>la limite </a:t>
            </a:r>
            <a:r>
              <a:rPr lang="fr-FR" sz="1600" dirty="0">
                <a:solidFill>
                  <a:srgbClr val="002060"/>
                </a:solidFill>
                <a:cs typeface="Helvetica" pitchFamily="34" charset="0"/>
              </a:rPr>
              <a:t>de 19€ par </a:t>
            </a:r>
            <a:r>
              <a:rPr lang="fr-FR" sz="1600" dirty="0" smtClean="0">
                <a:solidFill>
                  <a:srgbClr val="002060"/>
                </a:solidFill>
                <a:cs typeface="Helvetica" pitchFamily="34" charset="0"/>
              </a:rPr>
              <a:t>jour </a:t>
            </a:r>
            <a:r>
              <a:rPr lang="fr-FR" sz="1600" dirty="0">
                <a:solidFill>
                  <a:srgbClr val="002060"/>
                </a:solidFill>
                <a:cs typeface="Helvetica" pitchFamily="34" charset="0"/>
              </a:rPr>
              <a:t>en </a:t>
            </a:r>
            <a:r>
              <a:rPr lang="fr-FR" sz="1600" dirty="0" smtClean="0">
                <a:solidFill>
                  <a:srgbClr val="002060"/>
                </a:solidFill>
                <a:cs typeface="Helvetica" pitchFamily="34" charset="0"/>
              </a:rPr>
              <a:t>une </a:t>
            </a:r>
            <a:r>
              <a:rPr lang="fr-FR" sz="1600" dirty="0">
                <a:solidFill>
                  <a:srgbClr val="002060"/>
                </a:solidFill>
                <a:cs typeface="Helvetica" pitchFamily="34" charset="0"/>
              </a:rPr>
              <a:t>ou plusieurs </a:t>
            </a:r>
            <a:r>
              <a:rPr lang="fr-FR" sz="1600" dirty="0" smtClean="0">
                <a:solidFill>
                  <a:srgbClr val="002060"/>
                </a:solidFill>
                <a:cs typeface="Helvetica" pitchFamily="34" charset="0"/>
              </a:rPr>
              <a:t>transactions et du solde restant sur mon compte.</a:t>
            </a:r>
          </a:p>
        </p:txBody>
      </p:sp>
      <p:pic>
        <p:nvPicPr>
          <p:cNvPr id="5124" name="Picture 4" descr="http://www.carte-ticket-restaurant.fr/Static/images/beneficiaires-decouvert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0523" y="2940430"/>
            <a:ext cx="875826" cy="894970"/>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contenu 2"/>
          <p:cNvSpPr txBox="1">
            <a:spLocks/>
          </p:cNvSpPr>
          <p:nvPr/>
        </p:nvSpPr>
        <p:spPr>
          <a:xfrm>
            <a:off x="3233954" y="3498303"/>
            <a:ext cx="4919446" cy="337097"/>
          </a:xfrm>
          <a:prstGeom prst="rect">
            <a:avLst/>
          </a:prstGeom>
        </p:spPr>
        <p:txBody>
          <a:bodyPr vert="horz" lIns="91440" tIns="45720" rIns="91440" bIns="45720" rtlCol="0">
            <a:noAutofit/>
          </a:bodyPr>
          <a:lstStyle/>
          <a:p>
            <a:pPr>
              <a:lnSpc>
                <a:spcPts val="1600"/>
              </a:lnSpc>
              <a:spcBef>
                <a:spcPts val="1200"/>
              </a:spcBef>
              <a:spcAft>
                <a:spcPts val="800"/>
              </a:spcAft>
              <a:defRPr/>
            </a:pPr>
            <a:endParaRPr lang="fr-FR" sz="1600" b="1" dirty="0" smtClean="0">
              <a:solidFill>
                <a:srgbClr val="002060"/>
              </a:solidFill>
              <a:cs typeface="Helvetica" pitchFamily="34" charset="0"/>
            </a:endParaRPr>
          </a:p>
        </p:txBody>
      </p:sp>
      <p:sp>
        <p:nvSpPr>
          <p:cNvPr id="25" name="Espace réservé du contenu 2"/>
          <p:cNvSpPr txBox="1">
            <a:spLocks/>
          </p:cNvSpPr>
          <p:nvPr/>
        </p:nvSpPr>
        <p:spPr>
          <a:xfrm>
            <a:off x="1949725" y="5320930"/>
            <a:ext cx="5357359" cy="337097"/>
          </a:xfrm>
          <a:prstGeom prst="rect">
            <a:avLst/>
          </a:prstGeom>
        </p:spPr>
        <p:txBody>
          <a:bodyPr vert="horz" lIns="91440" tIns="45720" rIns="91440" bIns="45720" rtlCol="0">
            <a:noAutofit/>
          </a:bodyPr>
          <a:lstStyle/>
          <a:p>
            <a:pPr>
              <a:lnSpc>
                <a:spcPts val="1600"/>
              </a:lnSpc>
              <a:spcBef>
                <a:spcPts val="1200"/>
              </a:spcBef>
              <a:spcAft>
                <a:spcPts val="800"/>
              </a:spcAft>
              <a:defRPr/>
            </a:pPr>
            <a:r>
              <a:rPr lang="fr-FR" sz="1600" b="1" dirty="0" smtClean="0">
                <a:solidFill>
                  <a:srgbClr val="002060"/>
                </a:solidFill>
                <a:cs typeface="Helvetica" pitchFamily="34" charset="0"/>
              </a:rPr>
              <a:t>Je </a:t>
            </a:r>
            <a:r>
              <a:rPr lang="fr-FR" sz="1600" b="1" dirty="0">
                <a:solidFill>
                  <a:srgbClr val="002060"/>
                </a:solidFill>
                <a:cs typeface="Helvetica" pitchFamily="34" charset="0"/>
              </a:rPr>
              <a:t>complète avec un autre moyen de paiement </a:t>
            </a:r>
            <a:r>
              <a:rPr lang="fr-FR" sz="1600" dirty="0" smtClean="0">
                <a:solidFill>
                  <a:srgbClr val="002060"/>
                </a:solidFill>
                <a:cs typeface="Helvetica" pitchFamily="34" charset="0"/>
              </a:rPr>
              <a:t>si le montant total de mes achats dépasse les limites.</a:t>
            </a:r>
            <a:endParaRPr lang="fr-FR" sz="1600" dirty="0">
              <a:solidFill>
                <a:srgbClr val="002060"/>
              </a:solidFill>
              <a:cs typeface="Helvetica" pitchFamily="34" charset="0"/>
            </a:endParaRPr>
          </a:p>
        </p:txBody>
      </p:sp>
      <p:pic>
        <p:nvPicPr>
          <p:cNvPr id="5126" name="Picture 6" descr="https://effondrements.files.wordpress.com/2012/07/monnaie-fiduciai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7483" y="5158094"/>
            <a:ext cx="891615" cy="66276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2730" y="3700495"/>
            <a:ext cx="3194245" cy="154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172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9"/>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89C2798C-8562-41BB-AD9C-15DC8EA447E6}" type="slidenum">
              <a:rPr lang="fr-FR" smtClean="0">
                <a:solidFill>
                  <a:srgbClr val="FFFFFF">
                    <a:lumMod val="85000"/>
                  </a:srgbClr>
                </a:solidFill>
              </a:rPr>
              <a:pPr/>
              <a:t>13</a:t>
            </a:fld>
            <a:endParaRPr lang="fr-FR" dirty="0">
              <a:solidFill>
                <a:srgbClr val="FFFFFF">
                  <a:lumMod val="85000"/>
                </a:srgbClr>
              </a:solidFill>
            </a:endParaRPr>
          </a:p>
        </p:txBody>
      </p:sp>
      <p:sp>
        <p:nvSpPr>
          <p:cNvPr id="2" name="Titre 1"/>
          <p:cNvSpPr>
            <a:spLocks noGrp="1"/>
          </p:cNvSpPr>
          <p:nvPr>
            <p:ph type="title"/>
          </p:nvPr>
        </p:nvSpPr>
        <p:spPr/>
        <p:txBody>
          <a:bodyPr/>
          <a:lstStyle/>
          <a:p>
            <a:r>
              <a:rPr lang="fr-FR" dirty="0" smtClean="0"/>
              <a:t>La fonction « paiement sans contact »</a:t>
            </a:r>
            <a:endParaRPr lang="fr-FR" dirty="0"/>
          </a:p>
        </p:txBody>
      </p:sp>
      <p:sp>
        <p:nvSpPr>
          <p:cNvPr id="6" name="Rectangle 5"/>
          <p:cNvSpPr/>
          <p:nvPr/>
        </p:nvSpPr>
        <p:spPr>
          <a:xfrm>
            <a:off x="637000" y="1175547"/>
            <a:ext cx="8168722" cy="228226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7" name="Picture 4" descr="C:\_Clients\PPT\edenred-ppt\COMMERCIAL\PPT\preparation\corne.png"/>
          <p:cNvPicPr>
            <a:picLocks noChangeAspect="1" noChangeArrowheads="1"/>
          </p:cNvPicPr>
          <p:nvPr/>
        </p:nvPicPr>
        <p:blipFill>
          <a:blip r:embed="rId3" cstate="print"/>
          <a:srcRect/>
          <a:stretch>
            <a:fillRect/>
          </a:stretch>
        </p:blipFill>
        <p:spPr bwMode="auto">
          <a:xfrm rot="10800000">
            <a:off x="7672389" y="905835"/>
            <a:ext cx="1358720" cy="759853"/>
          </a:xfrm>
          <a:prstGeom prst="rect">
            <a:avLst/>
          </a:prstGeom>
          <a:noFill/>
        </p:spPr>
      </p:pic>
      <p:sp>
        <p:nvSpPr>
          <p:cNvPr id="9" name="Rectangle 5"/>
          <p:cNvSpPr txBox="1">
            <a:spLocks noChangeArrowheads="1"/>
          </p:cNvSpPr>
          <p:nvPr/>
        </p:nvSpPr>
        <p:spPr bwMode="gray">
          <a:xfrm>
            <a:off x="835446" y="1213743"/>
            <a:ext cx="6373946" cy="2677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ct val="90000"/>
              </a:lnSpc>
              <a:defRPr/>
            </a:pPr>
            <a:r>
              <a:rPr lang="fr-FR" sz="2200" b="1" kern="0" dirty="0" smtClean="0">
                <a:solidFill>
                  <a:srgbClr val="DC291A"/>
                </a:solidFill>
              </a:rPr>
              <a:t>Comment ça marche ?</a:t>
            </a:r>
          </a:p>
        </p:txBody>
      </p:sp>
      <p:grpSp>
        <p:nvGrpSpPr>
          <p:cNvPr id="10" name="Groupe 119"/>
          <p:cNvGrpSpPr/>
          <p:nvPr/>
        </p:nvGrpSpPr>
        <p:grpSpPr>
          <a:xfrm>
            <a:off x="317323" y="5181725"/>
            <a:ext cx="2068845" cy="1542925"/>
            <a:chOff x="4250775" y="1969748"/>
            <a:chExt cx="2068845" cy="1542925"/>
          </a:xfrm>
        </p:grpSpPr>
        <p:grpSp>
          <p:nvGrpSpPr>
            <p:cNvPr id="11" name="Groupe 122"/>
            <p:cNvGrpSpPr/>
            <p:nvPr/>
          </p:nvGrpSpPr>
          <p:grpSpPr>
            <a:xfrm>
              <a:off x="4250775" y="1969748"/>
              <a:ext cx="2068845" cy="1542925"/>
              <a:chOff x="669376" y="654471"/>
              <a:chExt cx="2068845" cy="1542925"/>
            </a:xfrm>
          </p:grpSpPr>
          <p:pic>
            <p:nvPicPr>
              <p:cNvPr id="31" name="Picture 8" descr="C:\_Clients\PPT\edenred-ppt\COMMERCIAL\PPT\preparation\ombre.png"/>
              <p:cNvPicPr>
                <a:picLocks noChangeAspect="1" noChangeArrowheads="1"/>
              </p:cNvPicPr>
              <p:nvPr/>
            </p:nvPicPr>
            <p:blipFill>
              <a:blip r:embed="rId4" cstate="screen"/>
              <a:srcRect t="18864"/>
              <a:stretch>
                <a:fillRect/>
              </a:stretch>
            </p:blipFill>
            <p:spPr bwMode="auto">
              <a:xfrm>
                <a:off x="669376" y="1239103"/>
                <a:ext cx="1200150" cy="958293"/>
              </a:xfrm>
              <a:prstGeom prst="rect">
                <a:avLst/>
              </a:prstGeom>
              <a:noFill/>
            </p:spPr>
          </p:pic>
          <p:grpSp>
            <p:nvGrpSpPr>
              <p:cNvPr id="15" name="Groupe 125"/>
              <p:cNvGrpSpPr/>
              <p:nvPr/>
            </p:nvGrpSpPr>
            <p:grpSpPr>
              <a:xfrm>
                <a:off x="845996" y="654471"/>
                <a:ext cx="1892225" cy="1308175"/>
                <a:chOff x="4261739" y="4765960"/>
                <a:chExt cx="1892225" cy="1308175"/>
              </a:xfrm>
            </p:grpSpPr>
            <p:sp>
              <p:nvSpPr>
                <p:cNvPr id="33" name="Rectangle à coins arrondis 32"/>
                <p:cNvSpPr/>
                <p:nvPr/>
              </p:nvSpPr>
              <p:spPr>
                <a:xfrm>
                  <a:off x="4261739" y="4765960"/>
                  <a:ext cx="1892225" cy="1304800"/>
                </a:xfrm>
                <a:prstGeom prst="round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4" name="Rectangle 33"/>
                <p:cNvSpPr/>
                <p:nvPr/>
              </p:nvSpPr>
              <p:spPr>
                <a:xfrm>
                  <a:off x="4271264" y="5606195"/>
                  <a:ext cx="585923" cy="467940"/>
                </a:xfrm>
                <a:prstGeom prst="rect">
                  <a:avLst/>
                </a:prstGeom>
                <a:solidFill>
                  <a:srgbClr val="0086C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28" name="ZoneTexte 27"/>
            <p:cNvSpPr txBox="1"/>
            <p:nvPr/>
          </p:nvSpPr>
          <p:spPr>
            <a:xfrm>
              <a:off x="4480832" y="2553289"/>
              <a:ext cx="1760417" cy="717761"/>
            </a:xfrm>
            <a:prstGeom prst="rect">
              <a:avLst/>
            </a:prstGeom>
            <a:noFill/>
          </p:spPr>
          <p:txBody>
            <a:bodyPr wrap="square" rtlCol="0">
              <a:spAutoFit/>
            </a:bodyPr>
            <a:lstStyle/>
            <a:p>
              <a:pPr algn="ctr">
                <a:lnSpc>
                  <a:spcPts val="1600"/>
                </a:lnSpc>
                <a:spcBef>
                  <a:spcPts val="200"/>
                </a:spcBef>
              </a:pPr>
              <a:r>
                <a:rPr lang="fr-FR" sz="1600" b="1" dirty="0" smtClean="0">
                  <a:solidFill>
                    <a:srgbClr val="FFFFFF"/>
                  </a:solidFill>
                </a:rPr>
                <a:t>Gain de temps </a:t>
              </a:r>
            </a:p>
            <a:p>
              <a:pPr algn="ctr">
                <a:lnSpc>
                  <a:spcPts val="1600"/>
                </a:lnSpc>
                <a:spcBef>
                  <a:spcPts val="200"/>
                </a:spcBef>
              </a:pPr>
              <a:r>
                <a:rPr lang="fr-FR" sz="1050" b="1" dirty="0" smtClean="0">
                  <a:solidFill>
                    <a:srgbClr val="FFFFFF"/>
                  </a:solidFill>
                </a:rPr>
                <a:t>pour le bénéficiaire                              et le restaurateur </a:t>
              </a:r>
            </a:p>
          </p:txBody>
        </p:sp>
      </p:grpSp>
      <p:pic>
        <p:nvPicPr>
          <p:cNvPr id="13" name="Image 12"/>
          <p:cNvPicPr>
            <a:picLocks noChangeAspect="1"/>
          </p:cNvPicPr>
          <p:nvPr/>
        </p:nvPicPr>
        <p:blipFill>
          <a:blip r:embed="rId5" cstate="print"/>
          <a:stretch>
            <a:fillRect/>
          </a:stretch>
        </p:blipFill>
        <p:spPr>
          <a:xfrm>
            <a:off x="4495604" y="1386993"/>
            <a:ext cx="1329976" cy="1675620"/>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73594">
            <a:off x="3227622" y="1886885"/>
            <a:ext cx="966033" cy="808089"/>
          </a:xfrm>
          <a:prstGeom prst="rect">
            <a:avLst/>
          </a:prstGeom>
        </p:spPr>
      </p:pic>
      <p:sp>
        <p:nvSpPr>
          <p:cNvPr id="56" name="Chevron 55"/>
          <p:cNvSpPr/>
          <p:nvPr/>
        </p:nvSpPr>
        <p:spPr>
          <a:xfrm>
            <a:off x="6099348" y="2140299"/>
            <a:ext cx="404985" cy="488905"/>
          </a:xfrm>
          <a:prstGeom prst="chevron">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endParaRPr lang="fr-FR" kern="0">
              <a:solidFill>
                <a:srgbClr val="DC291A"/>
              </a:solidFill>
              <a:latin typeface="Arial"/>
              <a:cs typeface="Arial"/>
            </a:endParaRPr>
          </a:p>
        </p:txBody>
      </p:sp>
      <p:sp>
        <p:nvSpPr>
          <p:cNvPr id="57" name="Chevron 56"/>
          <p:cNvSpPr/>
          <p:nvPr/>
        </p:nvSpPr>
        <p:spPr>
          <a:xfrm>
            <a:off x="6420896" y="2140299"/>
            <a:ext cx="388211" cy="509002"/>
          </a:xfrm>
          <a:prstGeom prst="chevron">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endParaRPr lang="fr-FR" kern="0">
              <a:solidFill>
                <a:srgbClr val="DC291A"/>
              </a:solidFill>
              <a:latin typeface="Arial"/>
              <a:cs typeface="Arial"/>
            </a:endParaRPr>
          </a:p>
        </p:txBody>
      </p:sp>
      <p:pic>
        <p:nvPicPr>
          <p:cNvPr id="58" name="Image 57"/>
          <p:cNvPicPr>
            <a:picLocks noChangeAspect="1"/>
          </p:cNvPicPr>
          <p:nvPr/>
        </p:nvPicPr>
        <p:blipFill>
          <a:blip r:embed="rId7" cstate="print"/>
          <a:stretch>
            <a:fillRect/>
          </a:stretch>
        </p:blipFill>
        <p:spPr>
          <a:xfrm>
            <a:off x="7130378" y="1724190"/>
            <a:ext cx="1021412" cy="1174146"/>
          </a:xfrm>
          <a:prstGeom prst="rect">
            <a:avLst/>
          </a:prstGeom>
          <a:noFill/>
          <a:ln>
            <a:noFill/>
          </a:ln>
        </p:spPr>
      </p:pic>
      <p:sp>
        <p:nvSpPr>
          <p:cNvPr id="59" name="Rectangle 58"/>
          <p:cNvSpPr/>
          <p:nvPr/>
        </p:nvSpPr>
        <p:spPr>
          <a:xfrm>
            <a:off x="7197366" y="2619981"/>
            <a:ext cx="949213" cy="608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1500"/>
              </a:lnSpc>
              <a:spcBef>
                <a:spcPts val="300"/>
              </a:spcBef>
              <a:spcAft>
                <a:spcPts val="300"/>
              </a:spcAft>
              <a:defRPr/>
            </a:pPr>
            <a:r>
              <a:rPr lang="fr-FR" sz="1400" b="1" spc="-20" dirty="0" smtClean="0">
                <a:solidFill>
                  <a:srgbClr val="002060"/>
                </a:solidFill>
                <a:sym typeface="Wingdings" pitchFamily="2" charset="2"/>
              </a:rPr>
              <a:t>Facturette</a:t>
            </a:r>
            <a:endParaRPr lang="fr-FR" sz="1200" spc="-20" dirty="0" smtClean="0">
              <a:solidFill>
                <a:srgbClr val="002060"/>
              </a:solidFill>
              <a:sym typeface="Wingdings" pitchFamily="2" charset="2"/>
            </a:endParaRPr>
          </a:p>
        </p:txBody>
      </p:sp>
      <p:sp>
        <p:nvSpPr>
          <p:cNvPr id="60" name="Rectangle 59"/>
          <p:cNvSpPr/>
          <p:nvPr/>
        </p:nvSpPr>
        <p:spPr>
          <a:xfrm>
            <a:off x="2896409" y="2629506"/>
            <a:ext cx="1610436" cy="608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ts val="1500"/>
              </a:lnSpc>
              <a:spcBef>
                <a:spcPts val="300"/>
              </a:spcBef>
              <a:spcAft>
                <a:spcPts val="300"/>
              </a:spcAft>
              <a:defRPr/>
            </a:pPr>
            <a:r>
              <a:rPr lang="fr-FR" sz="1200" b="1" spc="-20" dirty="0" smtClean="0">
                <a:solidFill>
                  <a:srgbClr val="002060"/>
                </a:solidFill>
                <a:sym typeface="Wingdings" pitchFamily="2" charset="2"/>
              </a:rPr>
              <a:t>Transaction inférieure                                  ou égale à </a:t>
            </a:r>
            <a:r>
              <a:rPr lang="fr-FR" sz="1400" b="1" spc="-20" dirty="0" smtClean="0">
                <a:solidFill>
                  <a:srgbClr val="C00000"/>
                </a:solidFill>
                <a:sym typeface="Wingdings" pitchFamily="2" charset="2"/>
              </a:rPr>
              <a:t>19 €</a:t>
            </a:r>
            <a:endParaRPr lang="fr-FR" sz="1200" spc="-20" dirty="0" smtClean="0">
              <a:solidFill>
                <a:srgbClr val="C00000"/>
              </a:solidFill>
              <a:sym typeface="Wingdings" pitchFamily="2" charset="2"/>
            </a:endParaRPr>
          </a:p>
        </p:txBody>
      </p:sp>
      <p:grpSp>
        <p:nvGrpSpPr>
          <p:cNvPr id="18" name="Groupe 66"/>
          <p:cNvGrpSpPr/>
          <p:nvPr/>
        </p:nvGrpSpPr>
        <p:grpSpPr>
          <a:xfrm>
            <a:off x="3283987" y="4237977"/>
            <a:ext cx="768847" cy="81887"/>
            <a:chOff x="3939663" y="4146649"/>
            <a:chExt cx="768847" cy="81887"/>
          </a:xfrm>
        </p:grpSpPr>
        <p:sp>
          <p:nvSpPr>
            <p:cNvPr id="62" name="Étoile à 5 branches 61"/>
            <p:cNvSpPr/>
            <p:nvPr/>
          </p:nvSpPr>
          <p:spPr>
            <a:xfrm>
              <a:off x="4626623" y="4146649"/>
              <a:ext cx="81887" cy="8188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3" name="Étoile à 5 branches 62"/>
            <p:cNvSpPr/>
            <p:nvPr/>
          </p:nvSpPr>
          <p:spPr>
            <a:xfrm>
              <a:off x="4454883" y="4146649"/>
              <a:ext cx="81887" cy="8188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4" name="Étoile à 5 branches 63"/>
            <p:cNvSpPr/>
            <p:nvPr/>
          </p:nvSpPr>
          <p:spPr>
            <a:xfrm>
              <a:off x="4283143" y="4146649"/>
              <a:ext cx="81887" cy="8188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5" name="Étoile à 5 branches 64"/>
            <p:cNvSpPr/>
            <p:nvPr/>
          </p:nvSpPr>
          <p:spPr>
            <a:xfrm>
              <a:off x="4111403" y="4146649"/>
              <a:ext cx="81887" cy="8188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6" name="Étoile à 5 branches 65"/>
            <p:cNvSpPr/>
            <p:nvPr/>
          </p:nvSpPr>
          <p:spPr>
            <a:xfrm>
              <a:off x="3939663" y="4146649"/>
              <a:ext cx="81887" cy="8188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68" name="Picture 3" descr="C:\_Clients\PPT\edenred-ppt\COMMERCIAL\PPT\preparation\picto_05.png"/>
          <p:cNvPicPr>
            <a:picLocks noChangeAspect="1" noChangeArrowheads="1"/>
          </p:cNvPicPr>
          <p:nvPr/>
        </p:nvPicPr>
        <p:blipFill>
          <a:blip r:embed="rId8" cstate="print"/>
          <a:srcRect/>
          <a:stretch>
            <a:fillRect/>
          </a:stretch>
        </p:blipFill>
        <p:spPr bwMode="auto">
          <a:xfrm>
            <a:off x="1173026" y="3525124"/>
            <a:ext cx="667497" cy="667497"/>
          </a:xfrm>
          <a:prstGeom prst="rect">
            <a:avLst/>
          </a:prstGeom>
          <a:noFill/>
        </p:spPr>
      </p:pic>
      <p:pic>
        <p:nvPicPr>
          <p:cNvPr id="3075" name="Picture 3" descr="C:\_Clients\PPT\edenred-ppt\PWP10slides\preparation\picto_chrono.png"/>
          <p:cNvPicPr>
            <a:picLocks noChangeAspect="1" noChangeArrowheads="1"/>
          </p:cNvPicPr>
          <p:nvPr/>
        </p:nvPicPr>
        <p:blipFill>
          <a:blip r:embed="rId9" cstate="print"/>
          <a:srcRect/>
          <a:stretch>
            <a:fillRect/>
          </a:stretch>
        </p:blipFill>
        <p:spPr bwMode="auto">
          <a:xfrm>
            <a:off x="1281318" y="5195624"/>
            <a:ext cx="332665" cy="439593"/>
          </a:xfrm>
          <a:prstGeom prst="rect">
            <a:avLst/>
          </a:prstGeom>
          <a:noFill/>
        </p:spPr>
      </p:pic>
      <p:pic>
        <p:nvPicPr>
          <p:cNvPr id="71" name="Picture 2" descr="C:\_Clients\PPT\edenred-ppt\PWP30slides_Maguelone\preparation\ED_carte_recto.png"/>
          <p:cNvPicPr>
            <a:picLocks noChangeAspect="1" noChangeArrowheads="1"/>
          </p:cNvPicPr>
          <p:nvPr/>
        </p:nvPicPr>
        <p:blipFill>
          <a:blip r:embed="rId10" cstate="print"/>
          <a:stretch>
            <a:fillRect/>
          </a:stretch>
        </p:blipFill>
        <p:spPr bwMode="auto">
          <a:xfrm>
            <a:off x="864158" y="1667279"/>
            <a:ext cx="2162471" cy="1556978"/>
          </a:xfrm>
          <a:prstGeom prst="rect">
            <a:avLst/>
          </a:prstGeom>
          <a:noFill/>
        </p:spPr>
      </p:pic>
      <p:sp>
        <p:nvSpPr>
          <p:cNvPr id="76" name="Rectangle à coins arrondis 75"/>
          <p:cNvSpPr/>
          <p:nvPr/>
        </p:nvSpPr>
        <p:spPr>
          <a:xfrm>
            <a:off x="4448175" y="1371600"/>
            <a:ext cx="1419225" cy="17811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3074" name="Picture 2"/>
          <p:cNvPicPr>
            <a:picLocks noChangeAspect="1" noChangeArrowheads="1"/>
          </p:cNvPicPr>
          <p:nvPr/>
        </p:nvPicPr>
        <p:blipFill>
          <a:blip r:embed="rId11" cstate="print"/>
          <a:srcRect/>
          <a:stretch>
            <a:fillRect/>
          </a:stretch>
        </p:blipFill>
        <p:spPr bwMode="auto">
          <a:xfrm rot="871917">
            <a:off x="4610100" y="1640993"/>
            <a:ext cx="1004888" cy="1302231"/>
          </a:xfrm>
          <a:prstGeom prst="rect">
            <a:avLst/>
          </a:prstGeom>
          <a:noFill/>
          <a:ln w="9525">
            <a:noFill/>
            <a:miter lim="800000"/>
            <a:headEnd/>
            <a:tailEnd/>
          </a:ln>
        </p:spPr>
      </p:pic>
      <p:grpSp>
        <p:nvGrpSpPr>
          <p:cNvPr id="26" name="Groupe 62"/>
          <p:cNvGrpSpPr/>
          <p:nvPr/>
        </p:nvGrpSpPr>
        <p:grpSpPr>
          <a:xfrm>
            <a:off x="397649" y="3600803"/>
            <a:ext cx="2040505" cy="1349993"/>
            <a:chOff x="5469976" y="1215128"/>
            <a:chExt cx="2040505" cy="1349993"/>
          </a:xfrm>
        </p:grpSpPr>
        <p:grpSp>
          <p:nvGrpSpPr>
            <p:cNvPr id="27" name="Groupe 54"/>
            <p:cNvGrpSpPr/>
            <p:nvPr/>
          </p:nvGrpSpPr>
          <p:grpSpPr>
            <a:xfrm>
              <a:off x="5469976" y="1215128"/>
              <a:ext cx="2040505" cy="1349993"/>
              <a:chOff x="649498" y="718172"/>
              <a:chExt cx="2040505" cy="1349993"/>
            </a:xfrm>
          </p:grpSpPr>
          <p:pic>
            <p:nvPicPr>
              <p:cNvPr id="75" name="Picture 8" descr="C:\_Clients\PPT\edenred-ppt\COMMERCIAL\PPT\preparation\ombre.png"/>
              <p:cNvPicPr>
                <a:picLocks noChangeAspect="1" noChangeArrowheads="1"/>
              </p:cNvPicPr>
              <p:nvPr/>
            </p:nvPicPr>
            <p:blipFill>
              <a:blip r:embed="rId4" cstate="screen"/>
              <a:srcRect/>
              <a:stretch>
                <a:fillRect/>
              </a:stretch>
            </p:blipFill>
            <p:spPr bwMode="auto">
              <a:xfrm>
                <a:off x="649498" y="887065"/>
                <a:ext cx="1200150" cy="1181100"/>
              </a:xfrm>
              <a:prstGeom prst="rect">
                <a:avLst/>
              </a:prstGeom>
              <a:noFill/>
            </p:spPr>
          </p:pic>
          <p:grpSp>
            <p:nvGrpSpPr>
              <p:cNvPr id="29" name="Groupe 51"/>
              <p:cNvGrpSpPr/>
              <p:nvPr/>
            </p:nvGrpSpPr>
            <p:grpSpPr>
              <a:xfrm>
                <a:off x="855521" y="718172"/>
                <a:ext cx="1834482" cy="1080000"/>
                <a:chOff x="4271264" y="4829661"/>
                <a:chExt cx="1834482" cy="1080000"/>
              </a:xfrm>
            </p:grpSpPr>
            <p:sp>
              <p:nvSpPr>
                <p:cNvPr id="78" name="Rectangle à coins arrondis 77"/>
                <p:cNvSpPr/>
                <p:nvPr/>
              </p:nvSpPr>
              <p:spPr>
                <a:xfrm>
                  <a:off x="4271265" y="4829661"/>
                  <a:ext cx="1834481" cy="1080000"/>
                </a:xfrm>
                <a:prstGeom prst="round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9" name="Rectangle 78"/>
                <p:cNvSpPr/>
                <p:nvPr/>
              </p:nvSpPr>
              <p:spPr>
                <a:xfrm>
                  <a:off x="4271264" y="5441721"/>
                  <a:ext cx="585923" cy="467940"/>
                </a:xfrm>
                <a:prstGeom prst="rect">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grpSp>
        <p:sp>
          <p:nvSpPr>
            <p:cNvPr id="73" name="ZoneTexte 12"/>
            <p:cNvSpPr txBox="1"/>
            <p:nvPr/>
          </p:nvSpPr>
          <p:spPr>
            <a:xfrm>
              <a:off x="5693068" y="1496388"/>
              <a:ext cx="1766210" cy="505523"/>
            </a:xfrm>
            <a:prstGeom prst="rect">
              <a:avLst/>
            </a:prstGeom>
            <a:noFill/>
          </p:spPr>
          <p:txBody>
            <a:bodyPr wrap="square" rtlCol="0">
              <a:spAutoFit/>
            </a:bodyPr>
            <a:lstStyle/>
            <a:p>
              <a:pPr algn="ctr">
                <a:lnSpc>
                  <a:spcPts val="1600"/>
                </a:lnSpc>
                <a:spcBef>
                  <a:spcPts val="200"/>
                </a:spcBef>
              </a:pPr>
              <a:r>
                <a:rPr lang="fr-FR" sz="1600" b="1" dirty="0" smtClean="0">
                  <a:solidFill>
                    <a:srgbClr val="FFFFFF"/>
                  </a:solidFill>
                </a:rPr>
                <a:t>Simplicité d’utilisation</a:t>
              </a:r>
            </a:p>
          </p:txBody>
        </p:sp>
      </p:grpSp>
      <p:pic>
        <p:nvPicPr>
          <p:cNvPr id="69" name="Image 68"/>
          <p:cNvPicPr>
            <a:picLocks noChangeAspect="1"/>
          </p:cNvPicPr>
          <p:nvPr/>
        </p:nvPicPr>
        <p:blipFill rotWithShape="1">
          <a:blip r:embed="rId12"/>
          <a:srcRect l="2733" t="47106" r="58256" b="17545"/>
          <a:stretch/>
        </p:blipFill>
        <p:spPr>
          <a:xfrm>
            <a:off x="3448052" y="3728732"/>
            <a:ext cx="4923886" cy="2509641"/>
          </a:xfrm>
          <a:prstGeom prst="rect">
            <a:avLst/>
          </a:prstGeom>
        </p:spPr>
      </p:pic>
    </p:spTree>
    <p:extLst>
      <p:ext uri="{BB962C8B-B14F-4D97-AF65-F5344CB8AC3E}">
        <p14:creationId xmlns:p14="http://schemas.microsoft.com/office/powerpoint/2010/main" val="373426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14</a:t>
            </a:fld>
            <a:endParaRPr lang="fr-FR" dirty="0">
              <a:solidFill>
                <a:srgbClr val="002060">
                  <a:tint val="75000"/>
                </a:srgbClr>
              </a:solidFill>
            </a:endParaRPr>
          </a:p>
        </p:txBody>
      </p:sp>
      <p:sp>
        <p:nvSpPr>
          <p:cNvPr id="3" name="Titre 2"/>
          <p:cNvSpPr>
            <a:spLocks noGrp="1"/>
          </p:cNvSpPr>
          <p:nvPr>
            <p:ph type="title"/>
          </p:nvPr>
        </p:nvSpPr>
        <p:spPr/>
        <p:txBody>
          <a:bodyPr/>
          <a:lstStyle/>
          <a:p>
            <a:r>
              <a:rPr lang="fr-FR" dirty="0" smtClean="0"/>
              <a:t>La règlementation du titre restaurant</a:t>
            </a:r>
            <a:endParaRPr lang="fr-FR" dirty="0"/>
          </a:p>
        </p:txBody>
      </p:sp>
      <p:sp>
        <p:nvSpPr>
          <p:cNvPr id="34" name="ZoneTexte 33"/>
          <p:cNvSpPr txBox="1"/>
          <p:nvPr/>
        </p:nvSpPr>
        <p:spPr>
          <a:xfrm>
            <a:off x="773723" y="1066931"/>
            <a:ext cx="783771" cy="400110"/>
          </a:xfrm>
          <a:prstGeom prst="rect">
            <a:avLst/>
          </a:prstGeom>
          <a:noFill/>
        </p:spPr>
        <p:txBody>
          <a:bodyPr wrap="square" rtlCol="0">
            <a:spAutoFit/>
          </a:bodyPr>
          <a:lstStyle/>
          <a:p>
            <a:r>
              <a:rPr lang="fr-FR" sz="2000" b="1" dirty="0">
                <a:solidFill>
                  <a:srgbClr val="FFFFFF"/>
                </a:solidFill>
              </a:rPr>
              <a:t>9 €</a:t>
            </a:r>
          </a:p>
        </p:txBody>
      </p:sp>
      <p:sp>
        <p:nvSpPr>
          <p:cNvPr id="30" name="Text Box 401"/>
          <p:cNvSpPr txBox="1">
            <a:spLocks noChangeArrowheads="1"/>
          </p:cNvSpPr>
          <p:nvPr/>
        </p:nvSpPr>
        <p:spPr bwMode="auto">
          <a:xfrm>
            <a:off x="667012" y="1374690"/>
            <a:ext cx="4225990"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a:solidFill>
                  <a:srgbClr val="DC291A"/>
                </a:solidFill>
                <a:cs typeface="Calibri" pitchFamily="34" charset="0"/>
              </a:rPr>
              <a:t>Règles d’utilisation</a:t>
            </a:r>
          </a:p>
        </p:txBody>
      </p:sp>
      <p:sp>
        <p:nvSpPr>
          <p:cNvPr id="31" name="ZoneTexte 30"/>
          <p:cNvSpPr txBox="1"/>
          <p:nvPr/>
        </p:nvSpPr>
        <p:spPr>
          <a:xfrm>
            <a:off x="1412156" y="1915771"/>
            <a:ext cx="5534099" cy="1862048"/>
          </a:xfrm>
          <a:prstGeom prst="rect">
            <a:avLst/>
          </a:prstGeom>
          <a:noFill/>
        </p:spPr>
        <p:txBody>
          <a:bodyPr wrap="square" rtlCol="0">
            <a:spAutoFit/>
          </a:bodyPr>
          <a:lstStyle/>
          <a:p>
            <a:pPr>
              <a:lnSpc>
                <a:spcPts val="1400"/>
              </a:lnSpc>
              <a:spcBef>
                <a:spcPts val="600"/>
              </a:spcBef>
              <a:spcAft>
                <a:spcPts val="1200"/>
              </a:spcAft>
            </a:pPr>
            <a:r>
              <a:rPr lang="fr-FR" sz="1400" dirty="0">
                <a:solidFill>
                  <a:srgbClr val="002060"/>
                </a:solidFill>
              </a:rPr>
              <a:t>Plafond d’utilisation quotidien sans limite du nombre de transactions.</a:t>
            </a:r>
            <a:br>
              <a:rPr lang="fr-FR" sz="1400" dirty="0">
                <a:solidFill>
                  <a:srgbClr val="002060"/>
                </a:solidFill>
              </a:rPr>
            </a:br>
            <a:endParaRPr lang="fr-FR" sz="1400" dirty="0">
              <a:solidFill>
                <a:srgbClr val="002060"/>
              </a:solidFill>
              <a:cs typeface="Calibri" pitchFamily="34" charset="0"/>
            </a:endParaRPr>
          </a:p>
          <a:p>
            <a:pPr>
              <a:lnSpc>
                <a:spcPts val="1400"/>
              </a:lnSpc>
              <a:spcBef>
                <a:spcPts val="600"/>
              </a:spcBef>
              <a:spcAft>
                <a:spcPts val="1200"/>
              </a:spcAft>
            </a:pPr>
            <a:r>
              <a:rPr lang="fr-FR" sz="1400" dirty="0">
                <a:solidFill>
                  <a:srgbClr val="002060"/>
                </a:solidFill>
              </a:rPr>
              <a:t>Blocage de la carte le dimanche et jours </a:t>
            </a:r>
            <a:r>
              <a:rPr lang="fr-FR" sz="1400" dirty="0" smtClean="0">
                <a:solidFill>
                  <a:srgbClr val="002060"/>
                </a:solidFill>
              </a:rPr>
              <a:t>fériés.</a:t>
            </a:r>
          </a:p>
          <a:p>
            <a:pPr>
              <a:lnSpc>
                <a:spcPts val="1400"/>
              </a:lnSpc>
              <a:spcBef>
                <a:spcPts val="600"/>
              </a:spcBef>
              <a:spcAft>
                <a:spcPts val="1200"/>
              </a:spcAft>
            </a:pPr>
            <a:endParaRPr lang="fr-FR" sz="1400" dirty="0" smtClean="0">
              <a:solidFill>
                <a:srgbClr val="002060"/>
              </a:solidFill>
            </a:endParaRPr>
          </a:p>
          <a:p>
            <a:pPr>
              <a:lnSpc>
                <a:spcPts val="1400"/>
              </a:lnSpc>
              <a:spcBef>
                <a:spcPts val="600"/>
              </a:spcBef>
              <a:spcAft>
                <a:spcPts val="1200"/>
              </a:spcAft>
            </a:pPr>
            <a:r>
              <a:rPr lang="fr-FR" sz="1400" dirty="0">
                <a:solidFill>
                  <a:srgbClr val="002060"/>
                </a:solidFill>
              </a:rPr>
              <a:t>Depuis le 2/04/2016, </a:t>
            </a:r>
            <a:r>
              <a:rPr lang="fr-FR" sz="1400" dirty="0" smtClean="0">
                <a:solidFill>
                  <a:srgbClr val="002060"/>
                </a:solidFill>
              </a:rPr>
              <a:t>refus en caisse si l’achat ne concerne pas des préparations alimentaires, des </a:t>
            </a:r>
            <a:r>
              <a:rPr lang="fr-FR" sz="1400" dirty="0">
                <a:solidFill>
                  <a:srgbClr val="002060"/>
                </a:solidFill>
              </a:rPr>
              <a:t>produits </a:t>
            </a:r>
            <a:r>
              <a:rPr lang="fr-FR" sz="1400" dirty="0" smtClean="0">
                <a:solidFill>
                  <a:srgbClr val="002060"/>
                </a:solidFill>
              </a:rPr>
              <a:t>laitiers ou des </a:t>
            </a:r>
            <a:r>
              <a:rPr lang="fr-FR" sz="1400" dirty="0">
                <a:solidFill>
                  <a:srgbClr val="002060"/>
                </a:solidFill>
              </a:rPr>
              <a:t>fruits </a:t>
            </a:r>
            <a:r>
              <a:rPr lang="fr-FR" sz="1400" dirty="0" smtClean="0">
                <a:solidFill>
                  <a:srgbClr val="002060"/>
                </a:solidFill>
              </a:rPr>
              <a:t>et légumes.</a:t>
            </a:r>
          </a:p>
        </p:txBody>
      </p:sp>
      <p:pic>
        <p:nvPicPr>
          <p:cNvPr id="32" name="Picture 2" descr="C:\_Clients\PPT\edenred-ppt\PWP10slides_lot2\preparation\picto_millesime.png"/>
          <p:cNvPicPr>
            <a:picLocks noChangeAspect="1" noChangeArrowheads="1"/>
          </p:cNvPicPr>
          <p:nvPr/>
        </p:nvPicPr>
        <p:blipFill>
          <a:blip r:embed="rId2" cstate="print"/>
          <a:stretch>
            <a:fillRect/>
          </a:stretch>
        </p:blipFill>
        <p:spPr bwMode="auto">
          <a:xfrm>
            <a:off x="627645" y="2438695"/>
            <a:ext cx="844515" cy="705600"/>
          </a:xfrm>
          <a:prstGeom prst="rect">
            <a:avLst/>
          </a:prstGeom>
          <a:noFill/>
        </p:spPr>
      </p:pic>
      <p:pic>
        <p:nvPicPr>
          <p:cNvPr id="35" name="Picture 2" descr="C:\_Clients\PPT\edenred-ppt\PWP10slides_lot2\preparation\picto_millesime.png"/>
          <p:cNvPicPr>
            <a:picLocks noChangeAspect="1" noChangeArrowheads="1"/>
          </p:cNvPicPr>
          <p:nvPr/>
        </p:nvPicPr>
        <p:blipFill>
          <a:blip r:embed="rId3" cstate="print"/>
          <a:stretch>
            <a:fillRect/>
          </a:stretch>
        </p:blipFill>
        <p:spPr bwMode="auto">
          <a:xfrm>
            <a:off x="648505" y="3897768"/>
            <a:ext cx="844516" cy="705600"/>
          </a:xfrm>
          <a:prstGeom prst="rect">
            <a:avLst/>
          </a:prstGeom>
          <a:noFill/>
        </p:spPr>
      </p:pic>
      <p:cxnSp>
        <p:nvCxnSpPr>
          <p:cNvPr id="39" name="Connecteur droit 38"/>
          <p:cNvCxnSpPr/>
          <p:nvPr/>
        </p:nvCxnSpPr>
        <p:spPr>
          <a:xfrm>
            <a:off x="691903" y="1656404"/>
            <a:ext cx="6260988" cy="19861"/>
          </a:xfrm>
          <a:prstGeom prst="line">
            <a:avLst/>
          </a:prstGeom>
          <a:noFill/>
          <a:ln w="38100" cap="rnd" cmpd="sng" algn="ctr">
            <a:solidFill>
              <a:srgbClr val="CAC0B6">
                <a:shade val="95000"/>
                <a:satMod val="105000"/>
              </a:srgbClr>
            </a:solidFill>
            <a:prstDash val="sysDot"/>
          </a:ln>
          <a:effectLst/>
        </p:spPr>
      </p:cxnSp>
      <p:sp>
        <p:nvSpPr>
          <p:cNvPr id="40" name="Text Box 401"/>
          <p:cNvSpPr txBox="1">
            <a:spLocks noChangeArrowheads="1"/>
          </p:cNvSpPr>
          <p:nvPr/>
        </p:nvSpPr>
        <p:spPr bwMode="auto">
          <a:xfrm>
            <a:off x="663764" y="3363562"/>
            <a:ext cx="4225990"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a:solidFill>
                  <a:srgbClr val="DC291A"/>
                </a:solidFill>
                <a:cs typeface="Calibri" pitchFamily="34" charset="0"/>
              </a:rPr>
              <a:t>Réseau</a:t>
            </a:r>
          </a:p>
        </p:txBody>
      </p:sp>
      <p:cxnSp>
        <p:nvCxnSpPr>
          <p:cNvPr id="41" name="Connecteur droit 40"/>
          <p:cNvCxnSpPr/>
          <p:nvPr/>
        </p:nvCxnSpPr>
        <p:spPr>
          <a:xfrm>
            <a:off x="688655" y="3953476"/>
            <a:ext cx="7020000" cy="0"/>
          </a:xfrm>
          <a:prstGeom prst="line">
            <a:avLst/>
          </a:prstGeom>
          <a:noFill/>
          <a:ln w="38100" cap="rnd" cmpd="sng" algn="ctr">
            <a:solidFill>
              <a:srgbClr val="CAC0B6">
                <a:shade val="95000"/>
                <a:satMod val="105000"/>
              </a:srgbClr>
            </a:solidFill>
            <a:prstDash val="sysDot"/>
          </a:ln>
          <a:effectLst/>
        </p:spPr>
      </p:cxnSp>
      <p:pic>
        <p:nvPicPr>
          <p:cNvPr id="42" name="Picture 2" descr="C:\_Clients\PPT\edenred-ppt\PWP10slides_lot2\preparation\picto_millesime.png"/>
          <p:cNvPicPr>
            <a:picLocks noChangeAspect="1" noChangeArrowheads="1"/>
          </p:cNvPicPr>
          <p:nvPr/>
        </p:nvPicPr>
        <p:blipFill>
          <a:blip r:embed="rId4" cstate="print"/>
          <a:stretch>
            <a:fillRect/>
          </a:stretch>
        </p:blipFill>
        <p:spPr bwMode="auto">
          <a:xfrm>
            <a:off x="648505" y="5219538"/>
            <a:ext cx="843877" cy="705066"/>
          </a:xfrm>
          <a:prstGeom prst="rect">
            <a:avLst/>
          </a:prstGeom>
          <a:noFill/>
        </p:spPr>
      </p:pic>
      <p:sp>
        <p:nvSpPr>
          <p:cNvPr id="43" name="ZoneTexte 42"/>
          <p:cNvSpPr txBox="1"/>
          <p:nvPr/>
        </p:nvSpPr>
        <p:spPr>
          <a:xfrm>
            <a:off x="1420172" y="5344707"/>
            <a:ext cx="6887008" cy="1349087"/>
          </a:xfrm>
          <a:prstGeom prst="rect">
            <a:avLst/>
          </a:prstGeom>
          <a:noFill/>
        </p:spPr>
        <p:txBody>
          <a:bodyPr wrap="square" rtlCol="0">
            <a:spAutoFit/>
          </a:bodyPr>
          <a:lstStyle/>
          <a:p>
            <a:pPr>
              <a:lnSpc>
                <a:spcPts val="1400"/>
              </a:lnSpc>
            </a:pPr>
            <a:r>
              <a:rPr lang="fr-FR" sz="1400" dirty="0" smtClean="0">
                <a:solidFill>
                  <a:srgbClr val="002060"/>
                </a:solidFill>
              </a:rPr>
              <a:t>Informer « de façon permanente et gratuite » l’agent de </a:t>
            </a:r>
            <a:r>
              <a:rPr lang="fr-FR" sz="1400" dirty="0">
                <a:solidFill>
                  <a:srgbClr val="002060"/>
                </a:solidFill>
              </a:rPr>
              <a:t>son solde</a:t>
            </a:r>
            <a:r>
              <a:rPr lang="fr-FR" sz="1400" dirty="0" smtClean="0">
                <a:solidFill>
                  <a:srgbClr val="002060"/>
                </a:solidFill>
              </a:rPr>
              <a:t>.</a:t>
            </a:r>
          </a:p>
          <a:p>
            <a:pPr>
              <a:lnSpc>
                <a:spcPts val="1400"/>
              </a:lnSpc>
            </a:pPr>
            <a:endParaRPr lang="fr-FR" sz="1400" dirty="0" smtClean="0">
              <a:solidFill>
                <a:srgbClr val="002060"/>
              </a:solidFill>
            </a:endParaRPr>
          </a:p>
          <a:p>
            <a:pPr>
              <a:lnSpc>
                <a:spcPts val="1400"/>
              </a:lnSpc>
            </a:pPr>
            <a:endParaRPr lang="fr-FR" sz="1400" dirty="0">
              <a:solidFill>
                <a:srgbClr val="002060"/>
              </a:solidFill>
            </a:endParaRPr>
          </a:p>
          <a:p>
            <a:pPr>
              <a:lnSpc>
                <a:spcPts val="1400"/>
              </a:lnSpc>
            </a:pPr>
            <a:endParaRPr lang="fr-FR" sz="1400" dirty="0">
              <a:solidFill>
                <a:srgbClr val="002060"/>
              </a:solidFill>
            </a:endParaRPr>
          </a:p>
          <a:p>
            <a:pPr>
              <a:lnSpc>
                <a:spcPts val="1400"/>
              </a:lnSpc>
            </a:pPr>
            <a:r>
              <a:rPr lang="fr-FR" sz="1400" dirty="0">
                <a:solidFill>
                  <a:srgbClr val="002060"/>
                </a:solidFill>
              </a:rPr>
              <a:t>Informer </a:t>
            </a:r>
            <a:r>
              <a:rPr lang="fr-FR" sz="1400" dirty="0" smtClean="0">
                <a:solidFill>
                  <a:srgbClr val="002060"/>
                </a:solidFill>
              </a:rPr>
              <a:t> « de </a:t>
            </a:r>
            <a:r>
              <a:rPr lang="fr-FR" sz="1400" dirty="0">
                <a:solidFill>
                  <a:srgbClr val="002060"/>
                </a:solidFill>
              </a:rPr>
              <a:t>façon permanente et </a:t>
            </a:r>
            <a:r>
              <a:rPr lang="fr-FR" sz="1400" dirty="0" smtClean="0">
                <a:solidFill>
                  <a:srgbClr val="002060"/>
                </a:solidFill>
              </a:rPr>
              <a:t>gratuite » l’agent de la date de péremption </a:t>
            </a:r>
            <a:r>
              <a:rPr lang="fr-FR" sz="1400" dirty="0">
                <a:solidFill>
                  <a:srgbClr val="002060"/>
                </a:solidFill>
              </a:rPr>
              <a:t>de ses titres (millésime</a:t>
            </a:r>
            <a:r>
              <a:rPr lang="fr-FR" sz="1400" dirty="0" smtClean="0">
                <a:solidFill>
                  <a:srgbClr val="002060"/>
                </a:solidFill>
              </a:rPr>
              <a:t>) ainsi </a:t>
            </a:r>
            <a:r>
              <a:rPr lang="fr-FR" sz="1400" dirty="0">
                <a:solidFill>
                  <a:srgbClr val="002060"/>
                </a:solidFill>
              </a:rPr>
              <a:t>que la date limite à laquelle peuvent être échangés les titres périmés</a:t>
            </a:r>
            <a:r>
              <a:rPr lang="fr-FR" sz="1400" dirty="0" smtClean="0">
                <a:solidFill>
                  <a:srgbClr val="002060"/>
                </a:solidFill>
              </a:rPr>
              <a:t>. </a:t>
            </a:r>
          </a:p>
          <a:p>
            <a:pPr>
              <a:lnSpc>
                <a:spcPts val="1400"/>
              </a:lnSpc>
            </a:pPr>
            <a:r>
              <a:rPr lang="fr-FR" sz="1400" dirty="0" smtClean="0">
                <a:solidFill>
                  <a:srgbClr val="002060"/>
                </a:solidFill>
              </a:rPr>
              <a:t>L’échange </a:t>
            </a:r>
            <a:r>
              <a:rPr lang="fr-FR" sz="1400" dirty="0">
                <a:solidFill>
                  <a:srgbClr val="002060"/>
                </a:solidFill>
              </a:rPr>
              <a:t>des titres devra être demandé par l’employeur.</a:t>
            </a:r>
          </a:p>
        </p:txBody>
      </p:sp>
      <p:sp>
        <p:nvSpPr>
          <p:cNvPr id="44" name="Text Box 401"/>
          <p:cNvSpPr txBox="1">
            <a:spLocks noChangeArrowheads="1"/>
          </p:cNvSpPr>
          <p:nvPr/>
        </p:nvSpPr>
        <p:spPr bwMode="auto">
          <a:xfrm>
            <a:off x="660516" y="4715482"/>
            <a:ext cx="4225990"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a:solidFill>
                  <a:srgbClr val="DC291A"/>
                </a:solidFill>
                <a:cs typeface="Calibri" pitchFamily="34" charset="0"/>
              </a:rPr>
              <a:t>Information bénéficiaire</a:t>
            </a:r>
          </a:p>
        </p:txBody>
      </p:sp>
      <p:cxnSp>
        <p:nvCxnSpPr>
          <p:cNvPr id="45" name="Connecteur droit 44"/>
          <p:cNvCxnSpPr/>
          <p:nvPr/>
        </p:nvCxnSpPr>
        <p:spPr>
          <a:xfrm>
            <a:off x="685407" y="5040326"/>
            <a:ext cx="7020000" cy="0"/>
          </a:xfrm>
          <a:prstGeom prst="line">
            <a:avLst/>
          </a:prstGeom>
          <a:noFill/>
          <a:ln w="38100" cap="rnd" cmpd="sng" algn="ctr">
            <a:solidFill>
              <a:srgbClr val="CAC0B6">
                <a:shade val="95000"/>
                <a:satMod val="105000"/>
              </a:srgbClr>
            </a:solidFill>
            <a:prstDash val="sysDot"/>
          </a:ln>
          <a:effectLst/>
        </p:spPr>
      </p:cxnSp>
      <p:pic>
        <p:nvPicPr>
          <p:cNvPr id="46" name="Picture 2" descr="C:\_Clients\PPT\edenred-ppt\PWP10slides_lot2\client\TPE.jpg"/>
          <p:cNvPicPr>
            <a:picLocks noChangeAspect="1" noChangeArrowheads="1"/>
          </p:cNvPicPr>
          <p:nvPr/>
        </p:nvPicPr>
        <p:blipFill>
          <a:blip r:embed="rId5" cstate="print"/>
          <a:stretch>
            <a:fillRect/>
          </a:stretch>
        </p:blipFill>
        <p:spPr bwMode="auto">
          <a:xfrm>
            <a:off x="7308508" y="1258811"/>
            <a:ext cx="1492897" cy="1625600"/>
          </a:xfrm>
          <a:prstGeom prst="roundRect">
            <a:avLst>
              <a:gd name="adj" fmla="val 6155"/>
            </a:avLst>
          </a:prstGeom>
          <a:solidFill>
            <a:srgbClr val="FFFFFF">
              <a:shade val="85000"/>
            </a:srgbClr>
          </a:solidFill>
          <a:ln>
            <a:noFill/>
          </a:ln>
          <a:effectLst>
            <a:reflection blurRad="12700" stA="38000" endPos="28000" dist="5000" dir="5400000" sy="-100000" algn="bl" rotWithShape="0"/>
          </a:effectLst>
        </p:spPr>
      </p:pic>
      <p:sp>
        <p:nvSpPr>
          <p:cNvPr id="48" name="ZoneTexte 47"/>
          <p:cNvSpPr txBox="1"/>
          <p:nvPr/>
        </p:nvSpPr>
        <p:spPr>
          <a:xfrm>
            <a:off x="1429409" y="4107036"/>
            <a:ext cx="6740204" cy="453907"/>
          </a:xfrm>
          <a:prstGeom prst="rect">
            <a:avLst/>
          </a:prstGeom>
          <a:noFill/>
        </p:spPr>
        <p:txBody>
          <a:bodyPr wrap="square" rtlCol="0">
            <a:spAutoFit/>
          </a:bodyPr>
          <a:lstStyle/>
          <a:p>
            <a:pPr>
              <a:lnSpc>
                <a:spcPts val="1400"/>
              </a:lnSpc>
              <a:spcBef>
                <a:spcPts val="500"/>
              </a:spcBef>
              <a:spcAft>
                <a:spcPts val="600"/>
              </a:spcAft>
            </a:pPr>
            <a:r>
              <a:rPr lang="fr-FR" sz="1400" dirty="0">
                <a:solidFill>
                  <a:srgbClr val="002060"/>
                </a:solidFill>
              </a:rPr>
              <a:t>Blocage de la transaction si l’établissement n’est pas agréé par la CNTR (Commission Nationale du titre-restaurant).</a:t>
            </a:r>
            <a:endParaRPr lang="fr-FR" sz="1400" dirty="0">
              <a:solidFill>
                <a:srgbClr val="002060"/>
              </a:solidFill>
              <a:cs typeface="Calibri" pitchFamily="34" charset="0"/>
            </a:endParaRPr>
          </a:p>
        </p:txBody>
      </p:sp>
      <p:sp>
        <p:nvSpPr>
          <p:cNvPr id="49" name="ZoneTexte 48"/>
          <p:cNvSpPr txBox="1"/>
          <p:nvPr/>
        </p:nvSpPr>
        <p:spPr>
          <a:xfrm>
            <a:off x="773723" y="1688003"/>
            <a:ext cx="783771" cy="400110"/>
          </a:xfrm>
          <a:prstGeom prst="rect">
            <a:avLst/>
          </a:prstGeom>
          <a:noFill/>
        </p:spPr>
        <p:txBody>
          <a:bodyPr wrap="square" rtlCol="0">
            <a:spAutoFit/>
          </a:bodyPr>
          <a:lstStyle/>
          <a:p>
            <a:r>
              <a:rPr lang="fr-FR" sz="2000" b="1" dirty="0">
                <a:solidFill>
                  <a:srgbClr val="FFFFFF"/>
                </a:solidFill>
              </a:rPr>
              <a:t>19 €</a:t>
            </a:r>
          </a:p>
        </p:txBody>
      </p:sp>
      <p:pic>
        <p:nvPicPr>
          <p:cNvPr id="57" name="Picture 2"/>
          <p:cNvPicPr>
            <a:picLocks noChangeAspect="1" noChangeArrowheads="1"/>
          </p:cNvPicPr>
          <p:nvPr/>
        </p:nvPicPr>
        <p:blipFill>
          <a:blip r:embed="rId6" cstate="print"/>
          <a:srcRect/>
          <a:stretch>
            <a:fillRect/>
          </a:stretch>
        </p:blipFill>
        <p:spPr bwMode="auto">
          <a:xfrm>
            <a:off x="475818" y="5853372"/>
            <a:ext cx="896062" cy="810314"/>
          </a:xfrm>
          <a:prstGeom prst="rect">
            <a:avLst/>
          </a:prstGeom>
          <a:noFill/>
          <a:ln w="9525">
            <a:noFill/>
            <a:miter lim="800000"/>
            <a:headEnd/>
            <a:tailEnd/>
          </a:ln>
        </p:spPr>
      </p:pic>
      <p:sp>
        <p:nvSpPr>
          <p:cNvPr id="58" name="ZoneTexte 57"/>
          <p:cNvSpPr txBox="1"/>
          <p:nvPr/>
        </p:nvSpPr>
        <p:spPr>
          <a:xfrm>
            <a:off x="868547" y="6182821"/>
            <a:ext cx="475819" cy="246221"/>
          </a:xfrm>
          <a:prstGeom prst="rect">
            <a:avLst/>
          </a:prstGeom>
          <a:noFill/>
        </p:spPr>
        <p:txBody>
          <a:bodyPr wrap="square" rtlCol="0">
            <a:spAutoFit/>
          </a:bodyPr>
          <a:lstStyle/>
          <a:p>
            <a:r>
              <a:rPr lang="fr-FR" sz="1000" b="1" dirty="0" smtClean="0">
                <a:solidFill>
                  <a:srgbClr val="002060"/>
                </a:solidFill>
              </a:rPr>
              <a:t>2017</a:t>
            </a:r>
            <a:endParaRPr lang="fr-FR" sz="1000" b="1" dirty="0">
              <a:solidFill>
                <a:srgbClr val="002060"/>
              </a:solidFill>
            </a:endParaRPr>
          </a:p>
        </p:txBody>
      </p:sp>
      <p:sp>
        <p:nvSpPr>
          <p:cNvPr id="59" name="ZoneTexte 58"/>
          <p:cNvSpPr txBox="1"/>
          <p:nvPr/>
        </p:nvSpPr>
        <p:spPr>
          <a:xfrm>
            <a:off x="516839" y="6131406"/>
            <a:ext cx="475819" cy="230832"/>
          </a:xfrm>
          <a:prstGeom prst="rect">
            <a:avLst/>
          </a:prstGeom>
          <a:noFill/>
        </p:spPr>
        <p:txBody>
          <a:bodyPr wrap="square" rtlCol="0">
            <a:spAutoFit/>
          </a:bodyPr>
          <a:lstStyle/>
          <a:p>
            <a:r>
              <a:rPr lang="fr-FR" sz="900" b="1" dirty="0" smtClean="0">
                <a:solidFill>
                  <a:srgbClr val="002060"/>
                </a:solidFill>
              </a:rPr>
              <a:t>2016</a:t>
            </a:r>
            <a:endParaRPr lang="fr-FR" sz="900" b="1" dirty="0">
              <a:solidFill>
                <a:srgbClr val="002060"/>
              </a:solidFill>
            </a:endParaRPr>
          </a:p>
        </p:txBody>
      </p:sp>
      <p:grpSp>
        <p:nvGrpSpPr>
          <p:cNvPr id="2" name="Groupe 27"/>
          <p:cNvGrpSpPr/>
          <p:nvPr/>
        </p:nvGrpSpPr>
        <p:grpSpPr>
          <a:xfrm>
            <a:off x="684150" y="1779317"/>
            <a:ext cx="838353" cy="776668"/>
            <a:chOff x="4417115" y="828259"/>
            <a:chExt cx="715479" cy="715479"/>
          </a:xfrm>
        </p:grpSpPr>
        <p:pic>
          <p:nvPicPr>
            <p:cNvPr id="65" name="Picture 2" descr="C:\_Clients\PPT\edenred-ppt\COMMERCIAL\PPT\preparation\bulle.png"/>
            <p:cNvPicPr>
              <a:picLocks noChangeAspect="1" noChangeArrowheads="1"/>
            </p:cNvPicPr>
            <p:nvPr/>
          </p:nvPicPr>
          <p:blipFill>
            <a:blip r:embed="rId7" cstate="screen"/>
            <a:srcRect/>
            <a:stretch>
              <a:fillRect/>
            </a:stretch>
          </p:blipFill>
          <p:spPr bwMode="auto">
            <a:xfrm>
              <a:off x="4417115" y="828259"/>
              <a:ext cx="715479" cy="715479"/>
            </a:xfrm>
            <a:prstGeom prst="rect">
              <a:avLst/>
            </a:prstGeom>
            <a:noFill/>
          </p:spPr>
        </p:pic>
        <p:pic>
          <p:nvPicPr>
            <p:cNvPr id="66" name="Picture 3" descr="C:\_Clients\PPT\edenred-ppt\COMMERCIAL\PPT\preparation\picto_05.png"/>
            <p:cNvPicPr>
              <a:picLocks noChangeAspect="1" noChangeArrowheads="1"/>
            </p:cNvPicPr>
            <p:nvPr/>
          </p:nvPicPr>
          <p:blipFill>
            <a:blip r:embed="rId8" cstate="screen"/>
            <a:srcRect/>
            <a:stretch>
              <a:fillRect/>
            </a:stretch>
          </p:blipFill>
          <p:spPr bwMode="auto">
            <a:xfrm>
              <a:off x="4493315" y="834886"/>
              <a:ext cx="545134" cy="545134"/>
            </a:xfrm>
            <a:prstGeom prst="rect">
              <a:avLst/>
            </a:prstGeom>
            <a:noFill/>
          </p:spPr>
        </p:pic>
      </p:grpSp>
      <p:sp>
        <p:nvSpPr>
          <p:cNvPr id="67" name="Ellipse 66"/>
          <p:cNvSpPr/>
          <p:nvPr/>
        </p:nvSpPr>
        <p:spPr>
          <a:xfrm>
            <a:off x="827584" y="1916832"/>
            <a:ext cx="482322" cy="3114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68" name="ZoneTexte 67"/>
          <p:cNvSpPr txBox="1"/>
          <p:nvPr/>
        </p:nvSpPr>
        <p:spPr>
          <a:xfrm>
            <a:off x="819115" y="1881323"/>
            <a:ext cx="783771" cy="400110"/>
          </a:xfrm>
          <a:prstGeom prst="rect">
            <a:avLst/>
          </a:prstGeom>
          <a:noFill/>
        </p:spPr>
        <p:txBody>
          <a:bodyPr wrap="square" rtlCol="0">
            <a:spAutoFit/>
          </a:bodyPr>
          <a:lstStyle/>
          <a:p>
            <a:r>
              <a:rPr lang="fr-FR" sz="2000" b="1" dirty="0">
                <a:solidFill>
                  <a:srgbClr val="FFFFFF"/>
                </a:solidFill>
              </a:rPr>
              <a:t>19 €</a:t>
            </a:r>
          </a:p>
        </p:txBody>
      </p:sp>
      <p:sp>
        <p:nvSpPr>
          <p:cNvPr id="36" name="Rectangle 35"/>
          <p:cNvSpPr/>
          <p:nvPr/>
        </p:nvSpPr>
        <p:spPr>
          <a:xfrm>
            <a:off x="604556" y="677700"/>
            <a:ext cx="7529350" cy="477054"/>
          </a:xfrm>
          <a:prstGeom prst="rect">
            <a:avLst/>
          </a:prstGeom>
        </p:spPr>
        <p:txBody>
          <a:bodyPr wrap="square">
            <a:spAutoFit/>
          </a:bodyPr>
          <a:lstStyle/>
          <a:p>
            <a:r>
              <a:rPr lang="fr-FR" sz="1400" b="1" dirty="0">
                <a:solidFill>
                  <a:srgbClr val="002060"/>
                </a:solidFill>
              </a:rPr>
              <a:t/>
            </a:r>
            <a:br>
              <a:rPr lang="fr-FR" sz="1400" b="1" dirty="0">
                <a:solidFill>
                  <a:srgbClr val="002060"/>
                </a:solidFill>
              </a:rPr>
            </a:br>
            <a:r>
              <a:rPr lang="fr-FR" sz="1100" b="1" i="1" dirty="0">
                <a:solidFill>
                  <a:srgbClr val="002060"/>
                </a:solidFill>
              </a:rPr>
              <a:t> </a:t>
            </a:r>
            <a:r>
              <a:rPr lang="fr-FR" sz="1100" b="1" i="1" dirty="0" smtClean="0">
                <a:solidFill>
                  <a:srgbClr val="002060"/>
                </a:solidFill>
              </a:rPr>
              <a:t>(Décret N°2014-294 du </a:t>
            </a:r>
            <a:r>
              <a:rPr lang="fr-FR" sz="1100" b="1" i="1" dirty="0">
                <a:solidFill>
                  <a:srgbClr val="002060"/>
                </a:solidFill>
              </a:rPr>
              <a:t>6 mars 2014 relatif aux conditions d’émission et de </a:t>
            </a:r>
            <a:r>
              <a:rPr lang="fr-FR" sz="1100" b="1" i="1" dirty="0" smtClean="0">
                <a:solidFill>
                  <a:srgbClr val="002060"/>
                </a:solidFill>
              </a:rPr>
              <a:t>validité et </a:t>
            </a:r>
            <a:r>
              <a:rPr lang="fr-FR" sz="1100" b="1" i="1" dirty="0">
                <a:solidFill>
                  <a:srgbClr val="002060"/>
                </a:solidFill>
              </a:rPr>
              <a:t>à </a:t>
            </a:r>
            <a:r>
              <a:rPr lang="fr-FR" sz="1100" b="1" i="1" dirty="0" smtClean="0">
                <a:solidFill>
                  <a:srgbClr val="002060"/>
                </a:solidFill>
              </a:rPr>
              <a:t>l’utilisation des titres-restaurant) </a:t>
            </a:r>
            <a:endParaRPr lang="fr-FR" sz="1100" b="1" i="1" dirty="0">
              <a:solidFill>
                <a:srgbClr val="002060"/>
              </a:solidFill>
            </a:endParaRPr>
          </a:p>
        </p:txBody>
      </p:sp>
    </p:spTree>
    <p:extLst>
      <p:ext uri="{BB962C8B-B14F-4D97-AF65-F5344CB8AC3E}">
        <p14:creationId xmlns:p14="http://schemas.microsoft.com/office/powerpoint/2010/main" val="11566935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308760" y="4411809"/>
            <a:ext cx="5371851" cy="1252714"/>
            <a:chOff x="-472275" y="5073261"/>
            <a:chExt cx="5371851" cy="1252714"/>
          </a:xfrm>
        </p:grpSpPr>
        <p:sp>
          <p:nvSpPr>
            <p:cNvPr id="24" name="Forme libre 23"/>
            <p:cNvSpPr/>
            <p:nvPr/>
          </p:nvSpPr>
          <p:spPr>
            <a:xfrm>
              <a:off x="-472275" y="5073261"/>
              <a:ext cx="5371851" cy="1252714"/>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6880334"/>
                <a:gd name="connsiteY0" fmla="*/ 2925884 h 3088222"/>
                <a:gd name="connsiteX1" fmla="*/ 2125548 w 6880334"/>
                <a:gd name="connsiteY1" fmla="*/ 1302280 h 3088222"/>
                <a:gd name="connsiteX2" fmla="*/ 4898215 w 6880334"/>
                <a:gd name="connsiteY2" fmla="*/ 482532 h 3088222"/>
                <a:gd name="connsiteX3" fmla="*/ 6880334 w 6880334"/>
                <a:gd name="connsiteY3" fmla="*/ 2153995 h 3088222"/>
                <a:gd name="connsiteX0" fmla="*/ 0 w 4898215"/>
                <a:gd name="connsiteY0" fmla="*/ 2925884 h 3088222"/>
                <a:gd name="connsiteX1" fmla="*/ 2125548 w 4898215"/>
                <a:gd name="connsiteY1" fmla="*/ 1302280 h 3088222"/>
                <a:gd name="connsiteX2" fmla="*/ 4898215 w 4898215"/>
                <a:gd name="connsiteY2" fmla="*/ 482532 h 3088222"/>
              </a:gdLst>
              <a:ahLst/>
              <a:cxnLst>
                <a:cxn ang="0">
                  <a:pos x="connsiteX0" y="connsiteY0"/>
                </a:cxn>
                <a:cxn ang="0">
                  <a:pos x="connsiteX1" y="connsiteY1"/>
                </a:cxn>
                <a:cxn ang="0">
                  <a:pos x="connsiteX2" y="connsiteY2"/>
                </a:cxn>
              </a:cxnLst>
              <a:rect l="l" t="t" r="r" b="b"/>
              <a:pathLst>
                <a:path w="4898215" h="3088222">
                  <a:moveTo>
                    <a:pt x="0" y="2925884"/>
                  </a:moveTo>
                  <a:cubicBezTo>
                    <a:pt x="175591" y="3088223"/>
                    <a:pt x="1642078" y="1659962"/>
                    <a:pt x="2125548" y="1302280"/>
                  </a:cubicBezTo>
                  <a:cubicBezTo>
                    <a:pt x="3046004" y="415936"/>
                    <a:pt x="3926216" y="0"/>
                    <a:pt x="4898215" y="482532"/>
                  </a:cubicBezTo>
                </a:path>
              </a:pathLst>
            </a:custGeom>
            <a:noFill/>
            <a:ln w="76200" cap="rnd" cmpd="sng" algn="ctr">
              <a:solidFill>
                <a:srgbClr val="CAC0B6">
                  <a:shade val="95000"/>
                  <a:satMod val="105000"/>
                </a:srgbClr>
              </a:solidFill>
              <a:prstDash val="sysDot"/>
            </a:ln>
            <a:effectLst/>
          </p:spPr>
          <p:txBody>
            <a:bodyPr rtlCol="0" anchor="ctr"/>
            <a:lstStyle/>
            <a:p>
              <a:pPr algn="ctr"/>
              <a:endParaRPr lang="fr-FR" dirty="0">
                <a:solidFill>
                  <a:srgbClr val="002060"/>
                </a:solidFill>
              </a:endParaRPr>
            </a:p>
          </p:txBody>
        </p:sp>
        <p:pic>
          <p:nvPicPr>
            <p:cNvPr id="27" name="Picture 5" descr="C:\_Clients\PPT\edenred-ppt\PWP30slides_Lea\preparation\picto_hom.png"/>
            <p:cNvPicPr>
              <a:picLocks noChangeAspect="1" noChangeArrowheads="1"/>
            </p:cNvPicPr>
            <p:nvPr/>
          </p:nvPicPr>
          <p:blipFill>
            <a:blip r:embed="rId3" cstate="print"/>
            <a:srcRect/>
            <a:stretch>
              <a:fillRect/>
            </a:stretch>
          </p:blipFill>
          <p:spPr bwMode="auto">
            <a:xfrm>
              <a:off x="432832" y="5344096"/>
              <a:ext cx="584614" cy="655579"/>
            </a:xfrm>
            <a:prstGeom prst="rect">
              <a:avLst/>
            </a:prstGeom>
            <a:noFill/>
          </p:spPr>
        </p:pic>
      </p:grpSp>
      <p:pic>
        <p:nvPicPr>
          <p:cNvPr id="30" name="Picture 8" descr="C:\_Clients\PPT\edenred-ppt\COMMERCIAL\PPT\preparation\ombre.png"/>
          <p:cNvPicPr>
            <a:picLocks noChangeAspect="1" noChangeArrowheads="1"/>
          </p:cNvPicPr>
          <p:nvPr/>
        </p:nvPicPr>
        <p:blipFill>
          <a:blip r:embed="rId4" cstate="screen"/>
          <a:srcRect/>
          <a:stretch>
            <a:fillRect/>
          </a:stretch>
        </p:blipFill>
        <p:spPr bwMode="auto">
          <a:xfrm>
            <a:off x="1810499" y="4409822"/>
            <a:ext cx="1620810" cy="1403454"/>
          </a:xfrm>
          <a:prstGeom prst="rect">
            <a:avLst/>
          </a:prstGeom>
          <a:noFill/>
        </p:spPr>
      </p:pic>
      <p:sp>
        <p:nvSpPr>
          <p:cNvPr id="31" name="Arrondir un rectangle avec un coin diagonal 30"/>
          <p:cNvSpPr/>
          <p:nvPr/>
        </p:nvSpPr>
        <p:spPr>
          <a:xfrm>
            <a:off x="2074492" y="1147402"/>
            <a:ext cx="5692062" cy="4304270"/>
          </a:xfrm>
          <a:prstGeom prst="round2DiagRect">
            <a:avLst>
              <a:gd name="adj1" fmla="val 5995"/>
              <a:gd name="adj2" fmla="val 0"/>
            </a:avLst>
          </a:prstGeom>
          <a:solidFill>
            <a:srgbClr val="E2E0D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15</a:t>
            </a:fld>
            <a:endParaRPr lang="fr-FR" dirty="0">
              <a:solidFill>
                <a:srgbClr val="002060">
                  <a:tint val="75000"/>
                </a:srgbClr>
              </a:solidFill>
            </a:endParaRPr>
          </a:p>
        </p:txBody>
      </p:sp>
      <p:sp>
        <p:nvSpPr>
          <p:cNvPr id="2" name="Titre 1"/>
          <p:cNvSpPr>
            <a:spLocks noGrp="1"/>
          </p:cNvSpPr>
          <p:nvPr>
            <p:ph type="title"/>
          </p:nvPr>
        </p:nvSpPr>
        <p:spPr/>
        <p:txBody>
          <a:bodyPr>
            <a:normAutofit fontScale="90000"/>
          </a:bodyPr>
          <a:lstStyle/>
          <a:p>
            <a:pPr lvl="0"/>
            <a:r>
              <a:rPr lang="fr-FR" dirty="0" smtClean="0"/>
              <a:t>L‘utilisation au quotidien</a:t>
            </a:r>
            <a:endParaRPr lang="fr-FR" dirty="0"/>
          </a:p>
        </p:txBody>
      </p:sp>
      <p:sp>
        <p:nvSpPr>
          <p:cNvPr id="37" name="Text Box 401"/>
          <p:cNvSpPr txBox="1">
            <a:spLocks noChangeArrowheads="1"/>
          </p:cNvSpPr>
          <p:nvPr/>
        </p:nvSpPr>
        <p:spPr bwMode="auto">
          <a:xfrm>
            <a:off x="2394231" y="1153325"/>
            <a:ext cx="5160273"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smtClean="0">
                <a:solidFill>
                  <a:srgbClr val="FFFFFF"/>
                </a:solidFill>
                <a:cs typeface="Calibri" pitchFamily="34" charset="0"/>
              </a:rPr>
              <a:t>J’adopte les bons reflexes</a:t>
            </a:r>
          </a:p>
        </p:txBody>
      </p:sp>
      <p:sp>
        <p:nvSpPr>
          <p:cNvPr id="36" name="Espace réservé du contenu 2"/>
          <p:cNvSpPr txBox="1">
            <a:spLocks/>
          </p:cNvSpPr>
          <p:nvPr/>
        </p:nvSpPr>
        <p:spPr>
          <a:xfrm>
            <a:off x="2675192" y="1358527"/>
            <a:ext cx="5204212" cy="3737538"/>
          </a:xfrm>
          <a:prstGeom prst="rect">
            <a:avLst/>
          </a:prstGeom>
        </p:spPr>
        <p:txBody>
          <a:bodyPr vert="horz" lIns="91440" tIns="45720" rIns="91440" bIns="45720" rtlCol="0">
            <a:noAutofit/>
          </a:bodyPr>
          <a:lstStyle/>
          <a:p>
            <a:pPr>
              <a:lnSpc>
                <a:spcPts val="1600"/>
              </a:lnSpc>
              <a:spcBef>
                <a:spcPts val="1200"/>
              </a:spcBef>
              <a:spcAft>
                <a:spcPts val="800"/>
              </a:spcAft>
              <a:defRPr/>
            </a:pPr>
            <a:r>
              <a:rPr lang="fr-FR" sz="1600" b="1" dirty="0" smtClean="0">
                <a:solidFill>
                  <a:srgbClr val="002060"/>
                </a:solidFill>
                <a:cs typeface="Helvetica" pitchFamily="34" charset="0"/>
              </a:rPr>
              <a:t>Je mémorise mon code confidentiel</a:t>
            </a:r>
            <a:r>
              <a:rPr lang="fr-FR" sz="1600" dirty="0" smtClean="0">
                <a:solidFill>
                  <a:srgbClr val="002060"/>
                </a:solidFill>
                <a:cs typeface="Helvetica" pitchFamily="34" charset="0"/>
              </a:rPr>
              <a:t/>
            </a:r>
            <a:br>
              <a:rPr lang="fr-FR" sz="1600" dirty="0" smtClean="0">
                <a:solidFill>
                  <a:srgbClr val="002060"/>
                </a:solidFill>
                <a:cs typeface="Helvetica" pitchFamily="34" charset="0"/>
              </a:rPr>
            </a:br>
            <a:r>
              <a:rPr lang="fr-FR" sz="1600" dirty="0" smtClean="0">
                <a:solidFill>
                  <a:srgbClr val="002060"/>
                </a:solidFill>
                <a:cs typeface="Helvetica" pitchFamily="34" charset="0"/>
              </a:rPr>
              <a:t>et je ne le communique à personne </a:t>
            </a:r>
            <a:br>
              <a:rPr lang="fr-FR" sz="1600" dirty="0" smtClean="0">
                <a:solidFill>
                  <a:srgbClr val="002060"/>
                </a:solidFill>
                <a:cs typeface="Helvetica" pitchFamily="34" charset="0"/>
              </a:rPr>
            </a:br>
            <a:r>
              <a:rPr lang="fr-FR" sz="1200" i="1" dirty="0" smtClean="0">
                <a:solidFill>
                  <a:srgbClr val="002060"/>
                </a:solidFill>
                <a:cs typeface="Helvetica" pitchFamily="34" charset="0"/>
              </a:rPr>
              <a:t>(attention la saisie de 5 codes confidentiel erronés </a:t>
            </a:r>
            <a:br>
              <a:rPr lang="fr-FR" sz="1200" i="1" dirty="0" smtClean="0">
                <a:solidFill>
                  <a:srgbClr val="002060"/>
                </a:solidFill>
                <a:cs typeface="Helvetica" pitchFamily="34" charset="0"/>
              </a:rPr>
            </a:br>
            <a:r>
              <a:rPr lang="fr-FR" sz="1200" i="1" dirty="0" smtClean="0">
                <a:solidFill>
                  <a:srgbClr val="002060"/>
                </a:solidFill>
                <a:cs typeface="Helvetica" pitchFamily="34" charset="0"/>
              </a:rPr>
              <a:t>entraine le blocage définitif de la carte).</a:t>
            </a:r>
            <a:endParaRPr lang="fr-FR" sz="1600" i="1" dirty="0" smtClean="0">
              <a:solidFill>
                <a:srgbClr val="002060"/>
              </a:solidFill>
              <a:cs typeface="Helvetica" pitchFamily="34" charset="0"/>
            </a:endParaRPr>
          </a:p>
          <a:p>
            <a:pPr>
              <a:lnSpc>
                <a:spcPts val="1600"/>
              </a:lnSpc>
              <a:spcBef>
                <a:spcPts val="1200"/>
              </a:spcBef>
              <a:spcAft>
                <a:spcPts val="800"/>
              </a:spcAft>
              <a:defRPr/>
            </a:pPr>
            <a:r>
              <a:rPr lang="fr-FR" sz="1600" b="1" dirty="0" smtClean="0">
                <a:solidFill>
                  <a:srgbClr val="002060"/>
                </a:solidFill>
                <a:cs typeface="Helvetica" pitchFamily="34" charset="0"/>
              </a:rPr>
              <a:t>Je ne dépasse pas mon plafond d’utilisation quotidien de 19€ par jour</a:t>
            </a:r>
            <a:r>
              <a:rPr lang="fr-FR" sz="1600" dirty="0" smtClean="0">
                <a:solidFill>
                  <a:srgbClr val="002060"/>
                </a:solidFill>
                <a:cs typeface="Helvetica" pitchFamily="34" charset="0"/>
              </a:rPr>
              <a:t> </a:t>
            </a:r>
            <a:r>
              <a:rPr lang="fr-FR" sz="1200" i="1" dirty="0" smtClean="0">
                <a:solidFill>
                  <a:srgbClr val="002060"/>
                </a:solidFill>
                <a:cs typeface="Helvetica" pitchFamily="34" charset="0"/>
              </a:rPr>
              <a:t>(dans la limite de votre solde disponible).</a:t>
            </a:r>
          </a:p>
          <a:p>
            <a:pPr>
              <a:lnSpc>
                <a:spcPts val="1600"/>
              </a:lnSpc>
              <a:spcBef>
                <a:spcPts val="1200"/>
              </a:spcBef>
              <a:spcAft>
                <a:spcPts val="800"/>
              </a:spcAft>
              <a:defRPr/>
            </a:pPr>
            <a:r>
              <a:rPr lang="fr-FR" sz="1600" b="1" dirty="0" smtClean="0">
                <a:solidFill>
                  <a:srgbClr val="002060"/>
                </a:solidFill>
                <a:cs typeface="Helvetica" pitchFamily="34" charset="0"/>
              </a:rPr>
              <a:t>Je vérifie mon solde </a:t>
            </a:r>
            <a:r>
              <a:rPr lang="fr-FR" sz="1600" dirty="0" smtClean="0">
                <a:solidFill>
                  <a:srgbClr val="002060"/>
                </a:solidFill>
                <a:cs typeface="Helvetica" pitchFamily="34" charset="0"/>
              </a:rPr>
              <a:t>sur mon application mobile, </a:t>
            </a:r>
            <a:br>
              <a:rPr lang="fr-FR" sz="1600" dirty="0" smtClean="0">
                <a:solidFill>
                  <a:srgbClr val="002060"/>
                </a:solidFill>
                <a:cs typeface="Helvetica" pitchFamily="34" charset="0"/>
              </a:rPr>
            </a:br>
            <a:r>
              <a:rPr lang="fr-FR" sz="1600" dirty="0" smtClean="0">
                <a:solidFill>
                  <a:srgbClr val="002060"/>
                </a:solidFill>
                <a:cs typeface="Helvetica" pitchFamily="34" charset="0"/>
              </a:rPr>
              <a:t>mon Espace Personnel, par téléphone en contactant le Centre de Relation Clients ou par SMS.</a:t>
            </a:r>
          </a:p>
          <a:p>
            <a:pPr>
              <a:lnSpc>
                <a:spcPts val="1600"/>
              </a:lnSpc>
              <a:spcBef>
                <a:spcPts val="1200"/>
              </a:spcBef>
              <a:spcAft>
                <a:spcPts val="800"/>
              </a:spcAft>
              <a:defRPr/>
            </a:pPr>
            <a:r>
              <a:rPr lang="fr-FR" sz="1600" b="1" dirty="0" smtClean="0">
                <a:solidFill>
                  <a:srgbClr val="002060"/>
                </a:solidFill>
                <a:cs typeface="Helvetica" pitchFamily="34" charset="0"/>
              </a:rPr>
              <a:t>Je consulte les établissements </a:t>
            </a:r>
            <a:r>
              <a:rPr lang="fr-FR" sz="1600" dirty="0" smtClean="0">
                <a:solidFill>
                  <a:srgbClr val="002060"/>
                </a:solidFill>
                <a:cs typeface="Helvetica" pitchFamily="34" charset="0"/>
              </a:rPr>
              <a:t>où je peux utiliser ma carte Ticket Restaurant® sur mon application mobile ou mon Espace Personnel.</a:t>
            </a:r>
          </a:p>
          <a:p>
            <a:pPr>
              <a:lnSpc>
                <a:spcPts val="1600"/>
              </a:lnSpc>
              <a:spcBef>
                <a:spcPts val="1200"/>
              </a:spcBef>
              <a:spcAft>
                <a:spcPts val="800"/>
              </a:spcAft>
              <a:defRPr/>
            </a:pPr>
            <a:r>
              <a:rPr lang="fr-FR" sz="1600" b="1" dirty="0" smtClean="0">
                <a:solidFill>
                  <a:srgbClr val="002060"/>
                </a:solidFill>
                <a:cs typeface="Helvetica" pitchFamily="34" charset="0"/>
              </a:rPr>
              <a:t>Pour toute demande liées à l’utilisation de la carte je contacte le 01.78.91.74.10</a:t>
            </a:r>
            <a:r>
              <a:rPr lang="fr-FR" sz="1600" b="1" baseline="30000" dirty="0" smtClean="0">
                <a:solidFill>
                  <a:srgbClr val="002060"/>
                </a:solidFill>
                <a:cs typeface="Helvetica" pitchFamily="34" charset="0"/>
              </a:rPr>
              <a:t> (3)</a:t>
            </a:r>
            <a:endParaRPr lang="fr-FR" sz="1600" baseline="30000" dirty="0" smtClean="0">
              <a:solidFill>
                <a:srgbClr val="002060"/>
              </a:solidFill>
              <a:cs typeface="Helvetica" pitchFamily="34" charset="0"/>
            </a:endParaRPr>
          </a:p>
        </p:txBody>
      </p:sp>
      <p:pic>
        <p:nvPicPr>
          <p:cNvPr id="45" name="Picture 2" descr="C:\_Clients\PPT\edenred-ppt\COMMERCIAL\PPT\preparation\puce_V2_rouge.png"/>
          <p:cNvPicPr>
            <a:picLocks noChangeAspect="1" noChangeArrowheads="1"/>
          </p:cNvPicPr>
          <p:nvPr/>
        </p:nvPicPr>
        <p:blipFill>
          <a:blip r:embed="rId5" cstate="screen"/>
          <a:srcRect/>
          <a:stretch>
            <a:fillRect/>
          </a:stretch>
        </p:blipFill>
        <p:spPr bwMode="auto">
          <a:xfrm>
            <a:off x="2394231" y="1436246"/>
            <a:ext cx="263916" cy="287203"/>
          </a:xfrm>
          <a:prstGeom prst="rect">
            <a:avLst/>
          </a:prstGeom>
          <a:noFill/>
        </p:spPr>
      </p:pic>
      <p:pic>
        <p:nvPicPr>
          <p:cNvPr id="46" name="Picture 2" descr="C:\_Clients\PPT\edenred-ppt\COMMERCIAL\PPT\preparation\puce_V2_rouge.png"/>
          <p:cNvPicPr>
            <a:picLocks noChangeAspect="1" noChangeArrowheads="1"/>
          </p:cNvPicPr>
          <p:nvPr/>
        </p:nvPicPr>
        <p:blipFill>
          <a:blip r:embed="rId5" cstate="screen"/>
          <a:srcRect/>
          <a:stretch>
            <a:fillRect/>
          </a:stretch>
        </p:blipFill>
        <p:spPr bwMode="auto">
          <a:xfrm>
            <a:off x="2394231" y="2487541"/>
            <a:ext cx="263916" cy="287203"/>
          </a:xfrm>
          <a:prstGeom prst="rect">
            <a:avLst/>
          </a:prstGeom>
          <a:noFill/>
        </p:spPr>
      </p:pic>
      <p:pic>
        <p:nvPicPr>
          <p:cNvPr id="47" name="Picture 2" descr="C:\_Clients\PPT\edenred-ppt\COMMERCIAL\PPT\preparation\puce_V2_rouge.png"/>
          <p:cNvPicPr>
            <a:picLocks noChangeAspect="1" noChangeArrowheads="1"/>
          </p:cNvPicPr>
          <p:nvPr/>
        </p:nvPicPr>
        <p:blipFill>
          <a:blip r:embed="rId5" cstate="screen"/>
          <a:srcRect/>
          <a:stretch>
            <a:fillRect/>
          </a:stretch>
        </p:blipFill>
        <p:spPr bwMode="auto">
          <a:xfrm>
            <a:off x="2394231" y="3100143"/>
            <a:ext cx="263916" cy="287203"/>
          </a:xfrm>
          <a:prstGeom prst="rect">
            <a:avLst/>
          </a:prstGeom>
          <a:noFill/>
        </p:spPr>
      </p:pic>
      <p:pic>
        <p:nvPicPr>
          <p:cNvPr id="48" name="Picture 2" descr="C:\_Clients\PPT\edenred-ppt\COMMERCIAL\PPT\preparation\puce_V2_rouge.png"/>
          <p:cNvPicPr>
            <a:picLocks noChangeAspect="1" noChangeArrowheads="1"/>
          </p:cNvPicPr>
          <p:nvPr/>
        </p:nvPicPr>
        <p:blipFill>
          <a:blip r:embed="rId5" cstate="screen"/>
          <a:srcRect/>
          <a:stretch>
            <a:fillRect/>
          </a:stretch>
        </p:blipFill>
        <p:spPr bwMode="auto">
          <a:xfrm>
            <a:off x="2394231" y="3939557"/>
            <a:ext cx="263916" cy="287203"/>
          </a:xfrm>
          <a:prstGeom prst="rect">
            <a:avLst/>
          </a:prstGeom>
          <a:noFill/>
        </p:spPr>
      </p:pic>
      <p:pic>
        <p:nvPicPr>
          <p:cNvPr id="21" name="Picture 2" descr="C:\_Clients\PPT\edenred-ppt\COMMERCIAL\PPT\preparation\puce_V2_rouge.png"/>
          <p:cNvPicPr>
            <a:picLocks noChangeAspect="1" noChangeArrowheads="1"/>
          </p:cNvPicPr>
          <p:nvPr/>
        </p:nvPicPr>
        <p:blipFill>
          <a:blip r:embed="rId5" cstate="screen"/>
          <a:srcRect/>
          <a:stretch>
            <a:fillRect/>
          </a:stretch>
        </p:blipFill>
        <p:spPr bwMode="auto">
          <a:xfrm>
            <a:off x="2394231" y="4789563"/>
            <a:ext cx="263916" cy="287203"/>
          </a:xfrm>
          <a:prstGeom prst="rect">
            <a:avLst/>
          </a:prstGeom>
          <a:noFill/>
        </p:spPr>
      </p:pic>
      <p:sp>
        <p:nvSpPr>
          <p:cNvPr id="26" name="Rectangle à coins arrondis 25">
            <a:hlinkClick r:id="rId6"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18" name="Rectangle 17"/>
          <p:cNvSpPr/>
          <p:nvPr/>
        </p:nvSpPr>
        <p:spPr>
          <a:xfrm>
            <a:off x="579618" y="5904072"/>
            <a:ext cx="4572000" cy="230832"/>
          </a:xfrm>
          <a:prstGeom prst="rect">
            <a:avLst/>
          </a:prstGeom>
        </p:spPr>
        <p:txBody>
          <a:bodyPr>
            <a:spAutoFit/>
          </a:bodyPr>
          <a:lstStyle/>
          <a:p>
            <a:r>
              <a:rPr lang="fr-FR" sz="900" dirty="0" smtClean="0">
                <a:solidFill>
                  <a:srgbClr val="D9D9D9">
                    <a:lumMod val="25000"/>
                  </a:srgbClr>
                </a:solidFill>
              </a:rPr>
              <a:t>(3) Prix d’un appel local en France métropolitaine. </a:t>
            </a:r>
            <a:endParaRPr lang="fr-FR" dirty="0"/>
          </a:p>
        </p:txBody>
      </p:sp>
    </p:spTree>
    <p:extLst>
      <p:ext uri="{BB962C8B-B14F-4D97-AF65-F5344CB8AC3E}">
        <p14:creationId xmlns:p14="http://schemas.microsoft.com/office/powerpoint/2010/main" val="191694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2510" y="3869962"/>
            <a:ext cx="4017075" cy="2768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72510" y="3801531"/>
            <a:ext cx="4038890" cy="3046988"/>
          </a:xfrm>
          <a:prstGeom prst="rect">
            <a:avLst/>
          </a:prstGeom>
          <a:noFill/>
        </p:spPr>
        <p:txBody>
          <a:bodyPr wrap="square" rtlCol="0">
            <a:spAutoFit/>
          </a:bodyPr>
          <a:lstStyle/>
          <a:p>
            <a:pPr algn="ctr"/>
            <a:endParaRPr lang="fr-FR" sz="1200" b="1" dirty="0"/>
          </a:p>
          <a:p>
            <a:pPr algn="ctr"/>
            <a:r>
              <a:rPr lang="fr-FR" sz="1200" b="1" dirty="0"/>
              <a:t>Comment faire ?</a:t>
            </a:r>
          </a:p>
          <a:p>
            <a:pPr algn="ctr"/>
            <a:r>
              <a:rPr lang="fr-FR" sz="1200" b="1" dirty="0"/>
              <a:t>Entre le 1</a:t>
            </a:r>
            <a:r>
              <a:rPr lang="fr-FR" sz="1200" b="1" baseline="30000" dirty="0"/>
              <a:t>er</a:t>
            </a:r>
            <a:r>
              <a:rPr lang="fr-FR" sz="1200" b="1" dirty="0"/>
              <a:t> et le 15 mars </a:t>
            </a:r>
            <a:r>
              <a:rPr lang="fr-FR" sz="1200" b="1" dirty="0" smtClean="0"/>
              <a:t>2018 </a:t>
            </a:r>
            <a:r>
              <a:rPr lang="fr-FR" sz="1200" b="1" dirty="0"/>
              <a:t>:</a:t>
            </a:r>
          </a:p>
          <a:p>
            <a:pPr marL="171450" indent="-171450" algn="ctr">
              <a:buFont typeface="Wingdings" panose="05000000000000000000" pitchFamily="2" charset="2"/>
              <a:buChar char="ü"/>
            </a:pPr>
            <a:r>
              <a:rPr lang="fr-FR" sz="1200" dirty="0"/>
              <a:t>Option 1 : sur votre compte </a:t>
            </a:r>
            <a:r>
              <a:rPr lang="fr-FR" sz="1200" dirty="0">
                <a:hlinkClick r:id="rId3"/>
              </a:rPr>
              <a:t>www.myedenred.fr</a:t>
            </a:r>
            <a:endParaRPr lang="fr-FR" sz="1200" dirty="0"/>
          </a:p>
          <a:p>
            <a:pPr marL="171450" indent="-171450" algn="ctr">
              <a:buFont typeface="Wingdings" panose="05000000000000000000" pitchFamily="2" charset="2"/>
              <a:buChar char="ü"/>
            </a:pPr>
            <a:endParaRPr lang="fr-FR" sz="1200" dirty="0"/>
          </a:p>
          <a:p>
            <a:pPr marL="171450" indent="-171450" algn="ctr">
              <a:buFont typeface="Wingdings" panose="05000000000000000000" pitchFamily="2" charset="2"/>
              <a:buChar char="ü"/>
            </a:pPr>
            <a:endParaRPr lang="fr-FR" sz="1200" dirty="0"/>
          </a:p>
          <a:p>
            <a:pPr marL="171450" indent="-171450" algn="ctr">
              <a:buFont typeface="Wingdings" panose="05000000000000000000" pitchFamily="2" charset="2"/>
              <a:buChar char="ü"/>
            </a:pPr>
            <a:endParaRPr lang="fr-FR" sz="1200" dirty="0"/>
          </a:p>
          <a:p>
            <a:pPr marL="171450" indent="-171450" algn="ctr">
              <a:buFont typeface="Wingdings" panose="05000000000000000000" pitchFamily="2" charset="2"/>
              <a:buChar char="ü"/>
            </a:pPr>
            <a:endParaRPr lang="fr-FR" sz="1200" dirty="0"/>
          </a:p>
          <a:p>
            <a:pPr marL="171450" indent="-171450" algn="ctr">
              <a:buFont typeface="Wingdings" panose="05000000000000000000" pitchFamily="2" charset="2"/>
              <a:buChar char="ü"/>
            </a:pPr>
            <a:endParaRPr lang="fr-FR" sz="1200" dirty="0" smtClean="0"/>
          </a:p>
          <a:p>
            <a:pPr marL="171450" indent="-171450" algn="ctr">
              <a:buFont typeface="Wingdings" panose="05000000000000000000" pitchFamily="2" charset="2"/>
              <a:buChar char="ü"/>
            </a:pPr>
            <a:r>
              <a:rPr lang="fr-FR" sz="1200" dirty="0" smtClean="0"/>
              <a:t>Option </a:t>
            </a:r>
            <a:r>
              <a:rPr lang="fr-FR" sz="1200" dirty="0"/>
              <a:t>2 : Part téléphone</a:t>
            </a:r>
          </a:p>
          <a:p>
            <a:pPr algn="ctr"/>
            <a:r>
              <a:rPr lang="fr-FR" sz="1200" dirty="0"/>
              <a:t>en composant le 01 78 91 74 10</a:t>
            </a:r>
          </a:p>
          <a:p>
            <a:pPr algn="ctr"/>
            <a:endParaRPr lang="fr-FR" sz="1200" dirty="0"/>
          </a:p>
          <a:p>
            <a:pPr algn="ctr"/>
            <a:endParaRPr lang="fr-FR" sz="1200" dirty="0" smtClean="0"/>
          </a:p>
          <a:p>
            <a:pPr algn="ctr"/>
            <a:endParaRPr lang="fr-FR" sz="1200" dirty="0"/>
          </a:p>
          <a:p>
            <a:pPr algn="ctr"/>
            <a:endParaRPr lang="fr-FR" sz="1200" dirty="0" smtClean="0"/>
          </a:p>
          <a:p>
            <a:pPr algn="ctr"/>
            <a:endParaRPr lang="fr-FR" sz="1200" dirty="0"/>
          </a:p>
        </p:txBody>
      </p:sp>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16</a:t>
            </a:fld>
            <a:endParaRPr lang="fr-FR" dirty="0">
              <a:solidFill>
                <a:srgbClr val="002060">
                  <a:tint val="75000"/>
                </a:srgbClr>
              </a:solidFill>
            </a:endParaRPr>
          </a:p>
        </p:txBody>
      </p:sp>
      <p:sp>
        <p:nvSpPr>
          <p:cNvPr id="2" name="Titre 1"/>
          <p:cNvSpPr>
            <a:spLocks noGrp="1"/>
          </p:cNvSpPr>
          <p:nvPr>
            <p:ph type="title"/>
          </p:nvPr>
        </p:nvSpPr>
        <p:spPr/>
        <p:txBody>
          <a:bodyPr>
            <a:normAutofit fontScale="90000"/>
          </a:bodyPr>
          <a:lstStyle/>
          <a:p>
            <a:pPr lvl="0"/>
            <a:r>
              <a:rPr lang="fr-FR" dirty="0" smtClean="0"/>
              <a:t>Les dates de validité</a:t>
            </a:r>
            <a:endParaRPr lang="fr-FR" dirty="0"/>
          </a:p>
        </p:txBody>
      </p:sp>
      <p:sp>
        <p:nvSpPr>
          <p:cNvPr id="26" name="Rectangle à coins arrondis 25">
            <a:hlinkClick r:id="rId4"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0" name="ZoneTexte 19"/>
          <p:cNvSpPr txBox="1"/>
          <p:nvPr/>
        </p:nvSpPr>
        <p:spPr>
          <a:xfrm>
            <a:off x="3338311" y="1013167"/>
            <a:ext cx="5421128" cy="2031325"/>
          </a:xfrm>
          <a:prstGeom prst="rect">
            <a:avLst/>
          </a:prstGeom>
          <a:noFill/>
        </p:spPr>
        <p:txBody>
          <a:bodyPr wrap="square" rtlCol="0">
            <a:spAutoFit/>
          </a:bodyPr>
          <a:lstStyle/>
          <a:p>
            <a:pPr algn="just"/>
            <a:r>
              <a:rPr lang="fr-FR" sz="1400" dirty="0" smtClean="0"/>
              <a:t>Votre </a:t>
            </a:r>
            <a:r>
              <a:rPr lang="fr-FR" sz="1400" b="1" dirty="0" smtClean="0"/>
              <a:t>Carte Ticket Restaurant® est valable 3 ans </a:t>
            </a:r>
            <a:r>
              <a:rPr lang="fr-FR" sz="1400" dirty="0" smtClean="0"/>
              <a:t>: votre compte sera alors rechargé à distance à chaque commande de votre employeur.</a:t>
            </a:r>
          </a:p>
          <a:p>
            <a:pPr algn="just"/>
            <a:endParaRPr lang="fr-FR" sz="1400" dirty="0"/>
          </a:p>
          <a:p>
            <a:pPr algn="just"/>
            <a:r>
              <a:rPr lang="fr-FR" sz="1400" dirty="0" smtClean="0"/>
              <a:t>Comme pour le papier, le cadre légal pose une durée de validité des titres restaurant. Pour la carte : ceux-ci sont valables du 1</a:t>
            </a:r>
            <a:r>
              <a:rPr lang="fr-FR" sz="1400" baseline="30000" dirty="0" smtClean="0"/>
              <a:t>er</a:t>
            </a:r>
            <a:r>
              <a:rPr lang="fr-FR" sz="1400" dirty="0" smtClean="0"/>
              <a:t> janvier de l’année en cours jusqu’au 28 février de l’année suivante.</a:t>
            </a:r>
          </a:p>
          <a:p>
            <a:pPr algn="just"/>
            <a:endParaRPr lang="fr-FR" sz="1400" b="1" dirty="0" smtClean="0"/>
          </a:p>
          <a:p>
            <a:pPr algn="ctr"/>
            <a:r>
              <a:rPr lang="fr-FR" sz="1400" dirty="0" smtClean="0"/>
              <a:t>Grâce à la simplicité de la carte, </a:t>
            </a:r>
            <a:r>
              <a:rPr lang="fr-FR" sz="1400" b="1" dirty="0" smtClean="0"/>
              <a:t>ce solde sera alors reportable gratuitement </a:t>
            </a:r>
            <a:r>
              <a:rPr lang="fr-FR" sz="1400" dirty="0" smtClean="0"/>
              <a:t>pour qu’il soit alors valable </a:t>
            </a:r>
            <a:r>
              <a:rPr lang="fr-FR" sz="1400" b="1" dirty="0" smtClean="0"/>
              <a:t>jusqu’au 28 février 2019 !</a:t>
            </a:r>
          </a:p>
        </p:txBody>
      </p:sp>
      <p:pic>
        <p:nvPicPr>
          <p:cNvPr id="23" name="Image 22"/>
          <p:cNvPicPr>
            <a:picLocks noChangeAspect="1"/>
          </p:cNvPicPr>
          <p:nvPr/>
        </p:nvPicPr>
        <p:blipFill>
          <a:blip r:embed="rId5"/>
          <a:stretch>
            <a:fillRect/>
          </a:stretch>
        </p:blipFill>
        <p:spPr>
          <a:xfrm>
            <a:off x="572510" y="1013535"/>
            <a:ext cx="2401426" cy="2219104"/>
          </a:xfrm>
          <a:prstGeom prst="rect">
            <a:avLst/>
          </a:prstGeom>
        </p:spPr>
      </p:pic>
      <p:pic>
        <p:nvPicPr>
          <p:cNvPr id="25" name="Image 24"/>
          <p:cNvPicPr>
            <a:picLocks noChangeAspect="1"/>
          </p:cNvPicPr>
          <p:nvPr/>
        </p:nvPicPr>
        <p:blipFill>
          <a:blip r:embed="rId6"/>
          <a:stretch>
            <a:fillRect/>
          </a:stretch>
        </p:blipFill>
        <p:spPr>
          <a:xfrm>
            <a:off x="822333" y="4686750"/>
            <a:ext cx="3517428" cy="567327"/>
          </a:xfrm>
          <a:prstGeom prst="rect">
            <a:avLst/>
          </a:prstGeom>
        </p:spPr>
      </p:pic>
      <p:pic>
        <p:nvPicPr>
          <p:cNvPr id="28"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6868" y="6003321"/>
            <a:ext cx="454025" cy="4875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4262" y="3894842"/>
            <a:ext cx="2664537" cy="149880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905637" y="5597664"/>
            <a:ext cx="3519224" cy="954107"/>
          </a:xfrm>
          <a:prstGeom prst="rect">
            <a:avLst/>
          </a:prstGeom>
          <a:noFill/>
        </p:spPr>
        <p:txBody>
          <a:bodyPr wrap="square" rtlCol="0">
            <a:spAutoFit/>
          </a:bodyPr>
          <a:lstStyle/>
          <a:p>
            <a:pPr algn="ctr"/>
            <a:r>
              <a:rPr lang="fr-FR" sz="1400" dirty="0" smtClean="0"/>
              <a:t>Pas d’inquiétude ! </a:t>
            </a:r>
          </a:p>
          <a:p>
            <a:pPr algn="ctr"/>
            <a:r>
              <a:rPr lang="fr-FR" sz="1400" dirty="0" smtClean="0"/>
              <a:t>Une campagne de communication sera réalisée en temps voulu pour vous faire penser à demander votre report !</a:t>
            </a:r>
            <a:endParaRPr lang="fr-FR" sz="1400" dirty="0"/>
          </a:p>
        </p:txBody>
      </p:sp>
    </p:spTree>
    <p:extLst>
      <p:ext uri="{BB962C8B-B14F-4D97-AF65-F5344CB8AC3E}">
        <p14:creationId xmlns:p14="http://schemas.microsoft.com/office/powerpoint/2010/main" val="1215644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FR" dirty="0"/>
          </a:p>
        </p:txBody>
      </p:sp>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17</a:t>
            </a:fld>
            <a:endParaRPr lang="fr-FR" dirty="0">
              <a:solidFill>
                <a:srgbClr val="002060">
                  <a:tint val="75000"/>
                </a:srgbClr>
              </a:solidFill>
            </a:endParaRPr>
          </a:p>
        </p:txBody>
      </p:sp>
      <p:sp>
        <p:nvSpPr>
          <p:cNvPr id="2" name="Titre 1"/>
          <p:cNvSpPr>
            <a:spLocks noGrp="1"/>
          </p:cNvSpPr>
          <p:nvPr>
            <p:ph type="title"/>
          </p:nvPr>
        </p:nvSpPr>
        <p:spPr/>
        <p:txBody>
          <a:bodyPr/>
          <a:lstStyle/>
          <a:p>
            <a:r>
              <a:rPr lang="fr-FR" sz="2800" dirty="0" smtClean="0"/>
              <a:t>L’encaissement en Grande et Moyenne Surface</a:t>
            </a:r>
            <a:endParaRPr lang="fr-FR" sz="2800" dirty="0"/>
          </a:p>
        </p:txBody>
      </p:sp>
      <p:pic>
        <p:nvPicPr>
          <p:cNvPr id="3" name="Image 2"/>
          <p:cNvPicPr>
            <a:picLocks noChangeAspect="1"/>
          </p:cNvPicPr>
          <p:nvPr/>
        </p:nvPicPr>
        <p:blipFill>
          <a:blip r:embed="rId2"/>
          <a:stretch>
            <a:fillRect/>
          </a:stretch>
        </p:blipFill>
        <p:spPr>
          <a:xfrm>
            <a:off x="1226325" y="1091420"/>
            <a:ext cx="2369231" cy="2345444"/>
          </a:xfrm>
          <a:prstGeom prst="rect">
            <a:avLst/>
          </a:prstGeom>
        </p:spPr>
      </p:pic>
      <p:pic>
        <p:nvPicPr>
          <p:cNvPr id="4" name="Image 3"/>
          <p:cNvPicPr>
            <a:picLocks noChangeAspect="1"/>
          </p:cNvPicPr>
          <p:nvPr/>
        </p:nvPicPr>
        <p:blipFill>
          <a:blip r:embed="rId3"/>
          <a:stretch>
            <a:fillRect/>
          </a:stretch>
        </p:blipFill>
        <p:spPr>
          <a:xfrm>
            <a:off x="4971157" y="1063833"/>
            <a:ext cx="3012964" cy="2400617"/>
          </a:xfrm>
          <a:prstGeom prst="rect">
            <a:avLst/>
          </a:prstGeom>
        </p:spPr>
      </p:pic>
      <p:pic>
        <p:nvPicPr>
          <p:cNvPr id="6" name="Image 5"/>
          <p:cNvPicPr>
            <a:picLocks noChangeAspect="1"/>
          </p:cNvPicPr>
          <p:nvPr/>
        </p:nvPicPr>
        <p:blipFill>
          <a:blip r:embed="rId4"/>
          <a:stretch>
            <a:fillRect/>
          </a:stretch>
        </p:blipFill>
        <p:spPr>
          <a:xfrm>
            <a:off x="1956987" y="3776699"/>
            <a:ext cx="5387130" cy="2164303"/>
          </a:xfrm>
          <a:prstGeom prst="rect">
            <a:avLst/>
          </a:prstGeom>
        </p:spPr>
      </p:pic>
      <p:sp>
        <p:nvSpPr>
          <p:cNvPr id="33" name="Rectangle 32"/>
          <p:cNvSpPr/>
          <p:nvPr/>
        </p:nvSpPr>
        <p:spPr>
          <a:xfrm>
            <a:off x="994734" y="6297217"/>
            <a:ext cx="8149266" cy="400110"/>
          </a:xfrm>
          <a:prstGeom prst="rect">
            <a:avLst/>
          </a:prstGeom>
        </p:spPr>
        <p:txBody>
          <a:bodyPr wrap="square">
            <a:spAutoFit/>
          </a:bodyPr>
          <a:lstStyle/>
          <a:p>
            <a:r>
              <a:rPr lang="fr-FR" sz="2000" b="1" dirty="0" smtClean="0">
                <a:solidFill>
                  <a:srgbClr val="002060"/>
                </a:solidFill>
                <a:ea typeface="+mj-ea"/>
                <a:cs typeface="+mj-cs"/>
              </a:rPr>
              <a:t>La carte vous permet de régler les achats concernés au centime près !</a:t>
            </a:r>
          </a:p>
        </p:txBody>
      </p:sp>
    </p:spTree>
    <p:extLst>
      <p:ext uri="{BB962C8B-B14F-4D97-AF65-F5344CB8AC3E}">
        <p14:creationId xmlns:p14="http://schemas.microsoft.com/office/powerpoint/2010/main" val="40281834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 name="Rectangle à coins arrondis 6">
            <a:hlinkClick r:id="rId4" action="ppaction://hlinksldjump"/>
          </p:cNvPr>
          <p:cNvSpPr/>
          <p:nvPr/>
        </p:nvSpPr>
        <p:spPr>
          <a:xfrm>
            <a:off x="4853017" y="3756608"/>
            <a:ext cx="2716796" cy="26562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 name="Rectangle à coins arrondis 7">
            <a:hlinkClick r:id="rId5" action="ppaction://hlinksldjump"/>
          </p:cNvPr>
          <p:cNvSpPr/>
          <p:nvPr/>
        </p:nvSpPr>
        <p:spPr>
          <a:xfrm>
            <a:off x="4853017" y="4060990"/>
            <a:ext cx="1507130" cy="24339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9" name="Rectangle à coins arrondis 8">
            <a:hlinkClick r:id="rId6" action="ppaction://hlinksldjump"/>
          </p:cNvPr>
          <p:cNvSpPr/>
          <p:nvPr/>
        </p:nvSpPr>
        <p:spPr>
          <a:xfrm>
            <a:off x="4853017" y="4363489"/>
            <a:ext cx="1213016" cy="21208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 name="Rectangle 2"/>
          <p:cNvSpPr/>
          <p:nvPr/>
        </p:nvSpPr>
        <p:spPr>
          <a:xfrm>
            <a:off x="1665027" y="2751898"/>
            <a:ext cx="2470245" cy="22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7"/>
          <a:stretch>
            <a:fillRect/>
          </a:stretch>
        </p:blipFill>
        <p:spPr>
          <a:xfrm>
            <a:off x="4600065" y="2027320"/>
            <a:ext cx="619125" cy="464333"/>
          </a:xfrm>
          <a:prstGeom prst="rect">
            <a:avLst/>
          </a:prstGeom>
        </p:spPr>
      </p:pic>
      <p:pic>
        <p:nvPicPr>
          <p:cNvPr id="2" name="Image 1"/>
          <p:cNvPicPr>
            <a:picLocks noChangeAspect="1"/>
          </p:cNvPicPr>
          <p:nvPr/>
        </p:nvPicPr>
        <p:blipFill>
          <a:blip r:embed="rId8"/>
          <a:stretch>
            <a:fillRect/>
          </a:stretch>
        </p:blipFill>
        <p:spPr>
          <a:xfrm>
            <a:off x="1873866" y="2863886"/>
            <a:ext cx="1847850" cy="1790700"/>
          </a:xfrm>
          <a:prstGeom prst="rect">
            <a:avLst/>
          </a:prstGeom>
        </p:spPr>
      </p:pic>
      <p:sp>
        <p:nvSpPr>
          <p:cNvPr id="18" name="Titre 3"/>
          <p:cNvSpPr>
            <a:spLocks noGrp="1"/>
          </p:cNvSpPr>
          <p:nvPr>
            <p:ph type="title"/>
          </p:nvPr>
        </p:nvSpPr>
        <p:spPr>
          <a:xfrm>
            <a:off x="4600066" y="2491653"/>
            <a:ext cx="3191062" cy="485463"/>
          </a:xfrm>
        </p:spPr>
        <p:txBody>
          <a:bodyPr>
            <a:noAutofit/>
          </a:bodyPr>
          <a:lstStyle/>
          <a:p>
            <a:pPr marL="0" lvl="1">
              <a:lnSpc>
                <a:spcPts val="2200"/>
              </a:lnSpc>
              <a:spcBef>
                <a:spcPts val="200"/>
              </a:spcBef>
            </a:pPr>
            <a:r>
              <a:rPr lang="fr-FR" sz="2200" b="1" dirty="0" smtClean="0">
                <a:solidFill>
                  <a:schemeClr val="bg1"/>
                </a:solidFill>
              </a:rPr>
              <a:t>Consulter mon compte</a:t>
            </a:r>
          </a:p>
        </p:txBody>
      </p:sp>
      <p:sp>
        <p:nvSpPr>
          <p:cNvPr id="19" name="Espace réservé du texte 4"/>
          <p:cNvSpPr>
            <a:spLocks noGrp="1"/>
          </p:cNvSpPr>
          <p:nvPr>
            <p:ph type="body" sz="quarter" idx="10"/>
          </p:nvPr>
        </p:nvSpPr>
        <p:spPr>
          <a:xfrm>
            <a:off x="4600066" y="3144320"/>
            <a:ext cx="3214755" cy="1623767"/>
          </a:xfrm>
        </p:spPr>
        <p:txBody>
          <a:bodyPr>
            <a:normAutofit/>
          </a:bodyPr>
          <a:lstStyle/>
          <a:p>
            <a:r>
              <a:rPr lang="fr-FR" dirty="0" smtClean="0"/>
              <a:t>Espace Personnel </a:t>
            </a:r>
            <a:r>
              <a:rPr lang="fr-FR" dirty="0" err="1" smtClean="0"/>
              <a:t>My</a:t>
            </a:r>
            <a:r>
              <a:rPr lang="fr-FR" dirty="0" smtClean="0"/>
              <a:t> Edenred </a:t>
            </a:r>
          </a:p>
          <a:p>
            <a:r>
              <a:rPr lang="fr-FR" dirty="0" smtClean="0"/>
              <a:t>Application mobile</a:t>
            </a:r>
          </a:p>
          <a:p>
            <a:r>
              <a:rPr lang="fr-FR" dirty="0" smtClean="0"/>
              <a:t>Service SMS</a:t>
            </a:r>
          </a:p>
          <a:p>
            <a:r>
              <a:rPr lang="fr-FR" dirty="0" smtClean="0"/>
              <a:t>Le Service Client</a:t>
            </a:r>
          </a:p>
        </p:txBody>
      </p:sp>
      <p:sp>
        <p:nvSpPr>
          <p:cNvPr id="20" name="Rectangle à coins arrondis 19">
            <a:hlinkClick r:id="rId9" action="ppaction://hlinksldjump"/>
          </p:cNvPr>
          <p:cNvSpPr/>
          <p:nvPr/>
        </p:nvSpPr>
        <p:spPr>
          <a:xfrm>
            <a:off x="4857408" y="3163431"/>
            <a:ext cx="2659810" cy="249626"/>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1" name="Rectangle à coins arrondis 20">
            <a:hlinkClick r:id="rId10" action="ppaction://hlinksldjump"/>
          </p:cNvPr>
          <p:cNvSpPr/>
          <p:nvPr/>
        </p:nvSpPr>
        <p:spPr>
          <a:xfrm>
            <a:off x="4846776" y="3498428"/>
            <a:ext cx="1006368" cy="229561"/>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2" name="Rectangle à coins arrondis 21">
            <a:hlinkClick r:id="rId11" action="ppaction://hlinksldjump"/>
          </p:cNvPr>
          <p:cNvSpPr/>
          <p:nvPr/>
        </p:nvSpPr>
        <p:spPr>
          <a:xfrm>
            <a:off x="4846776" y="3793067"/>
            <a:ext cx="1050394" cy="229561"/>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3" name="Rectangle à coins arrondis 22">
            <a:hlinkClick r:id="rId12" action="ppaction://hlinksldjump"/>
          </p:cNvPr>
          <p:cNvSpPr/>
          <p:nvPr/>
        </p:nvSpPr>
        <p:spPr>
          <a:xfrm>
            <a:off x="4631013" y="4077545"/>
            <a:ext cx="2103652" cy="229561"/>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4" name="ZoneTexte 23"/>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4</a:t>
            </a:r>
            <a:endParaRPr lang="fr-FR" sz="3200" b="1" dirty="0">
              <a:solidFill>
                <a:srgbClr val="FFFFFF"/>
              </a:solidFill>
            </a:endParaRPr>
          </a:p>
        </p:txBody>
      </p:sp>
    </p:spTree>
    <p:extLst>
      <p:ext uri="{BB962C8B-B14F-4D97-AF65-F5344CB8AC3E}">
        <p14:creationId xmlns:p14="http://schemas.microsoft.com/office/powerpoint/2010/main" val="400243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49"/>
          <p:cNvGrpSpPr/>
          <p:nvPr/>
        </p:nvGrpSpPr>
        <p:grpSpPr>
          <a:xfrm rot="21281984">
            <a:off x="-64701" y="862072"/>
            <a:ext cx="8696676" cy="6779095"/>
            <a:chOff x="-330383" y="993661"/>
            <a:chExt cx="5817221" cy="4109587"/>
          </a:xfrm>
        </p:grpSpPr>
        <p:pic>
          <p:nvPicPr>
            <p:cNvPr id="32" name="Picture 8" descr="C:\_Clients\PPT\edenred-ppt\COMMERCIAL\PPT\preparation\ombre.png"/>
            <p:cNvPicPr>
              <a:picLocks noChangeAspect="1" noChangeArrowheads="1"/>
            </p:cNvPicPr>
            <p:nvPr/>
          </p:nvPicPr>
          <p:blipFill>
            <a:blip r:embed="rId3" cstate="print"/>
            <a:srcRect l="5982" t="499" r="3439" b="11725"/>
            <a:stretch>
              <a:fillRect/>
            </a:stretch>
          </p:blipFill>
          <p:spPr bwMode="auto">
            <a:xfrm rot="10800000">
              <a:off x="443093" y="993661"/>
              <a:ext cx="3974115" cy="3205421"/>
            </a:xfrm>
            <a:prstGeom prst="rect">
              <a:avLst/>
            </a:prstGeom>
            <a:noFill/>
          </p:spPr>
        </p:pic>
        <p:pic>
          <p:nvPicPr>
            <p:cNvPr id="33" name="Picture 8" descr="C:\_Clients\PPT\edenred-ppt\COMMERCIAL\PPT\preparation\ombre.png"/>
            <p:cNvPicPr>
              <a:picLocks noChangeAspect="1" noChangeArrowheads="1"/>
            </p:cNvPicPr>
            <p:nvPr/>
          </p:nvPicPr>
          <p:blipFill>
            <a:blip r:embed="rId3" cstate="print"/>
            <a:srcRect t="16336"/>
            <a:stretch>
              <a:fillRect/>
            </a:stretch>
          </p:blipFill>
          <p:spPr bwMode="auto">
            <a:xfrm>
              <a:off x="-330383" y="1745672"/>
              <a:ext cx="4031835" cy="3357576"/>
            </a:xfrm>
            <a:prstGeom prst="rect">
              <a:avLst/>
            </a:prstGeom>
            <a:noFill/>
          </p:spPr>
        </p:pic>
        <p:sp>
          <p:nvSpPr>
            <p:cNvPr id="34" name="Rectangle 33"/>
            <p:cNvSpPr/>
            <p:nvPr/>
          </p:nvSpPr>
          <p:spPr>
            <a:xfrm>
              <a:off x="248478" y="1336025"/>
              <a:ext cx="5238360" cy="2853071"/>
            </a:xfrm>
            <a:prstGeom prst="rect">
              <a:avLst/>
            </a:prstGeom>
            <a:solidFill>
              <a:srgbClr val="E2E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5" name="Espace réservé du contenu 4"/>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19</a:t>
            </a:fld>
            <a:endParaRPr lang="fr-FR" dirty="0">
              <a:solidFill>
                <a:srgbClr val="002060">
                  <a:tint val="75000"/>
                </a:srgbClr>
              </a:solidFill>
            </a:endParaRPr>
          </a:p>
        </p:txBody>
      </p:sp>
      <p:sp>
        <p:nvSpPr>
          <p:cNvPr id="17" name="Titre 16"/>
          <p:cNvSpPr>
            <a:spLocks noGrp="1"/>
          </p:cNvSpPr>
          <p:nvPr>
            <p:ph type="title"/>
          </p:nvPr>
        </p:nvSpPr>
        <p:spPr/>
        <p:txBody>
          <a:bodyPr/>
          <a:lstStyle/>
          <a:p>
            <a:r>
              <a:rPr lang="fr-FR" sz="2800" dirty="0" err="1" smtClean="0"/>
              <a:t>MyEdenred</a:t>
            </a:r>
            <a:r>
              <a:rPr lang="fr-FR" sz="2800" dirty="0" smtClean="0"/>
              <a:t> : votre Espace Personnel en ligne</a:t>
            </a:r>
            <a:endParaRPr lang="fr-FR" sz="2800" dirty="0"/>
          </a:p>
        </p:txBody>
      </p:sp>
      <p:grpSp>
        <p:nvGrpSpPr>
          <p:cNvPr id="50" name="Groupe 49"/>
          <p:cNvGrpSpPr/>
          <p:nvPr/>
        </p:nvGrpSpPr>
        <p:grpSpPr>
          <a:xfrm>
            <a:off x="686185" y="988087"/>
            <a:ext cx="5000730" cy="872612"/>
            <a:chOff x="1290375" y="1636746"/>
            <a:chExt cx="5000730" cy="936000"/>
          </a:xfrm>
        </p:grpSpPr>
        <p:sp>
          <p:nvSpPr>
            <p:cNvPr id="37" name="Rectangle à coins arrondis 36"/>
            <p:cNvSpPr/>
            <p:nvPr/>
          </p:nvSpPr>
          <p:spPr>
            <a:xfrm>
              <a:off x="1290375" y="1636746"/>
              <a:ext cx="4924171" cy="936000"/>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t"/>
            <a:lstStyle/>
            <a:p>
              <a:pPr eaLnBrk="0" hangingPunct="0">
                <a:lnSpc>
                  <a:spcPts val="2400"/>
                </a:lnSpc>
                <a:spcBef>
                  <a:spcPts val="600"/>
                </a:spcBef>
                <a:spcAft>
                  <a:spcPts val="600"/>
                </a:spcAft>
                <a:defRPr/>
              </a:pPr>
              <a:r>
                <a:rPr lang="fr-FR" sz="2400" b="1" dirty="0" smtClean="0">
                  <a:solidFill>
                    <a:schemeClr val="bg1"/>
                  </a:solidFill>
                </a:rPr>
                <a:t>Accessible depuis le site web</a:t>
              </a:r>
            </a:p>
          </p:txBody>
        </p:sp>
        <p:grpSp>
          <p:nvGrpSpPr>
            <p:cNvPr id="49" name="Groupe 48"/>
            <p:cNvGrpSpPr/>
            <p:nvPr/>
          </p:nvGrpSpPr>
          <p:grpSpPr>
            <a:xfrm>
              <a:off x="2679467" y="1980539"/>
              <a:ext cx="3611638" cy="584775"/>
              <a:chOff x="1806177" y="1877799"/>
              <a:chExt cx="3611638" cy="584775"/>
            </a:xfrm>
          </p:grpSpPr>
          <p:sp>
            <p:nvSpPr>
              <p:cNvPr id="9" name="Rectangle 8">
                <a:hlinkClick r:id="rId4"/>
              </p:cNvPr>
              <p:cNvSpPr/>
              <p:nvPr/>
            </p:nvSpPr>
            <p:spPr>
              <a:xfrm>
                <a:off x="1922722" y="1877799"/>
                <a:ext cx="3495093" cy="584775"/>
              </a:xfrm>
              <a:prstGeom prst="rect">
                <a:avLst/>
              </a:prstGeom>
            </p:spPr>
            <p:txBody>
              <a:bodyPr wrap="square">
                <a:spAutoFit/>
              </a:bodyPr>
              <a:lstStyle/>
              <a:p>
                <a:r>
                  <a:rPr lang="fr-FR" sz="1600" b="1" u="sng" dirty="0" smtClean="0">
                    <a:solidFill>
                      <a:srgbClr val="FFFFFF"/>
                    </a:solidFill>
                    <a:hlinkClick r:id="rId4"/>
                  </a:rPr>
                  <a:t>http://www.carte-ticket-restaurant.fr</a:t>
                </a:r>
                <a:endParaRPr lang="fr-FR" sz="1600" b="1" u="sng" dirty="0" smtClean="0">
                  <a:solidFill>
                    <a:srgbClr val="FFFFFF"/>
                  </a:solidFill>
                </a:endParaRPr>
              </a:p>
              <a:p>
                <a:endParaRPr lang="fr-FR" sz="1600" u="sng" dirty="0" smtClean="0">
                  <a:solidFill>
                    <a:srgbClr val="FFFFFF"/>
                  </a:solidFill>
                </a:endParaRPr>
              </a:p>
            </p:txBody>
          </p:sp>
          <p:sp>
            <p:nvSpPr>
              <p:cNvPr id="44" name="Chevron 43"/>
              <p:cNvSpPr/>
              <p:nvPr/>
            </p:nvSpPr>
            <p:spPr>
              <a:xfrm>
                <a:off x="1806177" y="1977307"/>
                <a:ext cx="141029" cy="157302"/>
              </a:xfrm>
              <a:prstGeom prst="chevron">
                <a:avLst/>
              </a:prstGeom>
              <a:solidFill>
                <a:schemeClr val="bg1"/>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endParaRPr lang="fr-FR" kern="0">
                  <a:solidFill>
                    <a:srgbClr val="DC291A"/>
                  </a:solidFill>
                  <a:latin typeface="Arial"/>
                  <a:cs typeface="Arial"/>
                </a:endParaRPr>
              </a:p>
            </p:txBody>
          </p:sp>
        </p:grpSp>
      </p:grpSp>
      <p:grpSp>
        <p:nvGrpSpPr>
          <p:cNvPr id="2" name="Groupe 19"/>
          <p:cNvGrpSpPr/>
          <p:nvPr/>
        </p:nvGrpSpPr>
        <p:grpSpPr>
          <a:xfrm>
            <a:off x="4404987" y="2756535"/>
            <a:ext cx="4739013" cy="3685208"/>
            <a:chOff x="3905250" y="2424113"/>
            <a:chExt cx="4340236" cy="3057525"/>
          </a:xfrm>
        </p:grpSpPr>
        <p:pic>
          <p:nvPicPr>
            <p:cNvPr id="1027" name="Picture 3" descr="C:\_Clients\PPT\edenred-ppt\PWP30slides_Maguelone\preparation\PC.png"/>
            <p:cNvPicPr>
              <a:picLocks noChangeAspect="1" noChangeArrowheads="1"/>
            </p:cNvPicPr>
            <p:nvPr/>
          </p:nvPicPr>
          <p:blipFill>
            <a:blip r:embed="rId5" cstate="print"/>
            <a:srcRect r="14669"/>
            <a:stretch>
              <a:fillRect/>
            </a:stretch>
          </p:blipFill>
          <p:spPr bwMode="auto">
            <a:xfrm>
              <a:off x="3905250" y="2424113"/>
              <a:ext cx="4340236" cy="3057525"/>
            </a:xfrm>
            <a:prstGeom prst="rect">
              <a:avLst/>
            </a:prstGeom>
            <a:noFill/>
          </p:spPr>
        </p:pic>
        <p:sp>
          <p:nvSpPr>
            <p:cNvPr id="19" name="Rectangle 18"/>
            <p:cNvSpPr/>
            <p:nvPr/>
          </p:nvSpPr>
          <p:spPr>
            <a:xfrm>
              <a:off x="4552950" y="2573620"/>
              <a:ext cx="3347369" cy="2388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grpSp>
        <p:nvGrpSpPr>
          <p:cNvPr id="67" name="Groupe 66"/>
          <p:cNvGrpSpPr/>
          <p:nvPr/>
        </p:nvGrpSpPr>
        <p:grpSpPr>
          <a:xfrm>
            <a:off x="1128235" y="2157901"/>
            <a:ext cx="3443487" cy="855417"/>
            <a:chOff x="1386730" y="2599361"/>
            <a:chExt cx="3443487" cy="855417"/>
          </a:xfrm>
        </p:grpSpPr>
        <p:grpSp>
          <p:nvGrpSpPr>
            <p:cNvPr id="54" name="Groupe 53"/>
            <p:cNvGrpSpPr/>
            <p:nvPr/>
          </p:nvGrpSpPr>
          <p:grpSpPr>
            <a:xfrm>
              <a:off x="1401389" y="2599361"/>
              <a:ext cx="3428828" cy="760289"/>
              <a:chOff x="425346" y="2722650"/>
              <a:chExt cx="3428828" cy="760289"/>
            </a:xfrm>
            <a:effectLst>
              <a:outerShdw blurRad="50800" dist="38100" dir="2700000" algn="tl" rotWithShape="0">
                <a:prstClr val="black">
                  <a:alpha val="40000"/>
                </a:prstClr>
              </a:outerShdw>
            </a:effectLst>
          </p:grpSpPr>
          <p:sp>
            <p:nvSpPr>
              <p:cNvPr id="52" name="Rectangle à coins arrondis 51"/>
              <p:cNvSpPr/>
              <p:nvPr/>
            </p:nvSpPr>
            <p:spPr>
              <a:xfrm>
                <a:off x="425346" y="2722650"/>
                <a:ext cx="3019187" cy="7602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Triangle isocèle 52"/>
              <p:cNvSpPr/>
              <p:nvPr/>
            </p:nvSpPr>
            <p:spPr>
              <a:xfrm rot="6844471">
                <a:off x="3386606" y="2883431"/>
                <a:ext cx="346739" cy="5883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1" name="Rectangle 10"/>
            <p:cNvSpPr/>
            <p:nvPr/>
          </p:nvSpPr>
          <p:spPr>
            <a:xfrm>
              <a:off x="2261819" y="2708862"/>
              <a:ext cx="1683763" cy="502702"/>
            </a:xfrm>
            <a:prstGeom prst="rect">
              <a:avLst/>
            </a:prstGeom>
          </p:spPr>
          <p:txBody>
            <a:bodyPr wrap="square">
              <a:spAutoFit/>
            </a:bodyPr>
            <a:lstStyle/>
            <a:p>
              <a:pPr eaLnBrk="0" hangingPunct="0">
                <a:lnSpc>
                  <a:spcPts val="1600"/>
                </a:lnSpc>
                <a:spcBef>
                  <a:spcPts val="1200"/>
                </a:spcBef>
                <a:spcAft>
                  <a:spcPts val="400"/>
                </a:spcAft>
                <a:defRPr/>
              </a:pPr>
              <a:r>
                <a:rPr lang="fr-FR" sz="1400" b="1" dirty="0" smtClean="0"/>
                <a:t>Consulter le solde  </a:t>
              </a:r>
              <a:br>
                <a:rPr lang="fr-FR" sz="1400" b="1" dirty="0" smtClean="0"/>
              </a:br>
              <a:r>
                <a:rPr lang="fr-FR" sz="1400" b="1" dirty="0" smtClean="0"/>
                <a:t>de votre compte</a:t>
              </a:r>
            </a:p>
          </p:txBody>
        </p:sp>
        <p:pic>
          <p:nvPicPr>
            <p:cNvPr id="1028" name="Picture 4" descr="C:\_Clients\PPT\edenred-ppt\PWP30slides_Maguelone\preparation\picto_solde.png"/>
            <p:cNvPicPr>
              <a:picLocks noChangeAspect="1" noChangeArrowheads="1"/>
            </p:cNvPicPr>
            <p:nvPr/>
          </p:nvPicPr>
          <p:blipFill>
            <a:blip r:embed="rId6" cstate="print"/>
            <a:srcRect/>
            <a:stretch>
              <a:fillRect/>
            </a:stretch>
          </p:blipFill>
          <p:spPr bwMode="auto">
            <a:xfrm>
              <a:off x="1386730" y="2625968"/>
              <a:ext cx="991981" cy="828810"/>
            </a:xfrm>
            <a:prstGeom prst="rect">
              <a:avLst/>
            </a:prstGeom>
            <a:noFill/>
          </p:spPr>
        </p:pic>
      </p:grpSp>
      <p:grpSp>
        <p:nvGrpSpPr>
          <p:cNvPr id="65" name="Groupe 64"/>
          <p:cNvGrpSpPr/>
          <p:nvPr/>
        </p:nvGrpSpPr>
        <p:grpSpPr>
          <a:xfrm>
            <a:off x="1128235" y="3857789"/>
            <a:ext cx="3530317" cy="827053"/>
            <a:chOff x="1535849" y="4322563"/>
            <a:chExt cx="3530317" cy="827053"/>
          </a:xfrm>
        </p:grpSpPr>
        <p:grpSp>
          <p:nvGrpSpPr>
            <p:cNvPr id="58" name="Groupe 57"/>
            <p:cNvGrpSpPr/>
            <p:nvPr/>
          </p:nvGrpSpPr>
          <p:grpSpPr>
            <a:xfrm>
              <a:off x="1541803" y="4342541"/>
              <a:ext cx="3524363" cy="760289"/>
              <a:chOff x="425347" y="2722650"/>
              <a:chExt cx="3524363" cy="760289"/>
            </a:xfrm>
            <a:effectLst>
              <a:outerShdw blurRad="50800" dist="38100" dir="2700000" algn="tl" rotWithShape="0">
                <a:prstClr val="black">
                  <a:alpha val="40000"/>
                </a:prstClr>
              </a:outerShdw>
            </a:effectLst>
          </p:grpSpPr>
          <p:sp>
            <p:nvSpPr>
              <p:cNvPr id="59" name="Rectangle à coins arrondis 58"/>
              <p:cNvSpPr/>
              <p:nvPr/>
            </p:nvSpPr>
            <p:spPr>
              <a:xfrm>
                <a:off x="425347" y="2722650"/>
                <a:ext cx="3068836" cy="7602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0" name="Triangle isocèle 59"/>
              <p:cNvSpPr/>
              <p:nvPr/>
            </p:nvSpPr>
            <p:spPr>
              <a:xfrm rot="4652754">
                <a:off x="3482142" y="2790965"/>
                <a:ext cx="346739" cy="5883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3" name="Picture 2" descr="C:\_Clients\PPT\edenred-ppt\PWP30slides_Maguelone\preparation\picto_carte_bloque.png"/>
            <p:cNvPicPr>
              <a:picLocks noChangeAspect="1" noChangeArrowheads="1"/>
            </p:cNvPicPr>
            <p:nvPr/>
          </p:nvPicPr>
          <p:blipFill>
            <a:blip r:embed="rId7" cstate="print"/>
            <a:srcRect/>
            <a:stretch>
              <a:fillRect/>
            </a:stretch>
          </p:blipFill>
          <p:spPr bwMode="auto">
            <a:xfrm>
              <a:off x="1535849" y="4322563"/>
              <a:ext cx="989880" cy="827053"/>
            </a:xfrm>
            <a:prstGeom prst="rect">
              <a:avLst/>
            </a:prstGeom>
            <a:noFill/>
          </p:spPr>
        </p:pic>
        <p:sp>
          <p:nvSpPr>
            <p:cNvPr id="46" name="Rectangle 45"/>
            <p:cNvSpPr/>
            <p:nvPr/>
          </p:nvSpPr>
          <p:spPr>
            <a:xfrm>
              <a:off x="2435235" y="4383390"/>
              <a:ext cx="1705251" cy="502702"/>
            </a:xfrm>
            <a:prstGeom prst="rect">
              <a:avLst/>
            </a:prstGeom>
            <a:noFill/>
          </p:spPr>
          <p:txBody>
            <a:bodyPr wrap="square">
              <a:spAutoFit/>
            </a:bodyPr>
            <a:lstStyle/>
            <a:p>
              <a:pPr eaLnBrk="0" hangingPunct="0">
                <a:lnSpc>
                  <a:spcPts val="1600"/>
                </a:lnSpc>
                <a:spcBef>
                  <a:spcPts val="1200"/>
                </a:spcBef>
                <a:spcAft>
                  <a:spcPts val="400"/>
                </a:spcAft>
                <a:defRPr/>
              </a:pPr>
              <a:r>
                <a:rPr lang="fr-FR" sz="1400" b="1" dirty="0" smtClean="0"/>
                <a:t>Mettre votre carte </a:t>
              </a:r>
              <a:br>
                <a:rPr lang="fr-FR" sz="1400" b="1" dirty="0" smtClean="0"/>
              </a:br>
              <a:r>
                <a:rPr lang="fr-FR" sz="1400" b="1" dirty="0" smtClean="0"/>
                <a:t>en opposition </a:t>
              </a:r>
            </a:p>
          </p:txBody>
        </p:sp>
      </p:grpSp>
      <p:grpSp>
        <p:nvGrpSpPr>
          <p:cNvPr id="66" name="Groupe 65"/>
          <p:cNvGrpSpPr/>
          <p:nvPr/>
        </p:nvGrpSpPr>
        <p:grpSpPr>
          <a:xfrm>
            <a:off x="1128235" y="3011161"/>
            <a:ext cx="3554095" cy="827053"/>
            <a:chOff x="1438491" y="3452317"/>
            <a:chExt cx="3554095" cy="827053"/>
          </a:xfrm>
        </p:grpSpPr>
        <p:grpSp>
          <p:nvGrpSpPr>
            <p:cNvPr id="55" name="Groupe 54"/>
            <p:cNvGrpSpPr/>
            <p:nvPr/>
          </p:nvGrpSpPr>
          <p:grpSpPr>
            <a:xfrm>
              <a:off x="1481871" y="3470951"/>
              <a:ext cx="3510715" cy="760289"/>
              <a:chOff x="425347" y="2722650"/>
              <a:chExt cx="3510715" cy="760289"/>
            </a:xfrm>
            <a:effectLst>
              <a:outerShdw blurRad="50800" dist="38100" dir="2700000" algn="tl" rotWithShape="0">
                <a:prstClr val="black">
                  <a:alpha val="40000"/>
                </a:prstClr>
              </a:outerShdw>
            </a:effectLst>
          </p:grpSpPr>
          <p:sp>
            <p:nvSpPr>
              <p:cNvPr id="56" name="Rectangle à coins arrondis 55"/>
              <p:cNvSpPr/>
              <p:nvPr/>
            </p:nvSpPr>
            <p:spPr>
              <a:xfrm>
                <a:off x="425347" y="2722650"/>
                <a:ext cx="3045058" cy="7602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Triangle isocèle 56"/>
              <p:cNvSpPr/>
              <p:nvPr/>
            </p:nvSpPr>
            <p:spPr>
              <a:xfrm rot="6201611">
                <a:off x="3468494" y="2821787"/>
                <a:ext cx="346739" cy="5883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45" name="Rectangle 44"/>
            <p:cNvSpPr/>
            <p:nvPr/>
          </p:nvSpPr>
          <p:spPr>
            <a:xfrm>
              <a:off x="2299887" y="3539796"/>
              <a:ext cx="2008678" cy="707886"/>
            </a:xfrm>
            <a:prstGeom prst="rect">
              <a:avLst/>
            </a:prstGeom>
          </p:spPr>
          <p:txBody>
            <a:bodyPr wrap="square">
              <a:spAutoFit/>
            </a:bodyPr>
            <a:lstStyle/>
            <a:p>
              <a:pPr eaLnBrk="0" hangingPunct="0">
                <a:lnSpc>
                  <a:spcPts val="1600"/>
                </a:lnSpc>
                <a:spcBef>
                  <a:spcPts val="1200"/>
                </a:spcBef>
                <a:spcAft>
                  <a:spcPts val="400"/>
                </a:spcAft>
                <a:defRPr/>
              </a:pPr>
              <a:r>
                <a:rPr lang="fr-FR" sz="1400" b="1" dirty="0" smtClean="0"/>
                <a:t>Accéder à la liste</a:t>
              </a:r>
              <a:br>
                <a:rPr lang="fr-FR" sz="1400" b="1" dirty="0" smtClean="0"/>
              </a:br>
              <a:r>
                <a:rPr lang="fr-FR" sz="1400" b="1" dirty="0" smtClean="0"/>
                <a:t>des transactions : chargements et débits </a:t>
              </a:r>
            </a:p>
          </p:txBody>
        </p:sp>
        <p:pic>
          <p:nvPicPr>
            <p:cNvPr id="48" name="Picture 2" descr="C:\_Clients\PPT\edenred-ppt\PWP30slides_Maguelone\preparation\picto_carte_bloque.png"/>
            <p:cNvPicPr>
              <a:picLocks noChangeAspect="1" noChangeArrowheads="1"/>
            </p:cNvPicPr>
            <p:nvPr/>
          </p:nvPicPr>
          <p:blipFill>
            <a:blip r:embed="rId8" cstate="print"/>
            <a:stretch>
              <a:fillRect/>
            </a:stretch>
          </p:blipFill>
          <p:spPr bwMode="auto">
            <a:xfrm>
              <a:off x="1438491" y="3452317"/>
              <a:ext cx="989879" cy="827053"/>
            </a:xfrm>
            <a:prstGeom prst="rect">
              <a:avLst/>
            </a:prstGeom>
            <a:noFill/>
          </p:spPr>
        </p:pic>
      </p:grpSp>
      <p:grpSp>
        <p:nvGrpSpPr>
          <p:cNvPr id="64" name="Groupe 63"/>
          <p:cNvGrpSpPr/>
          <p:nvPr/>
        </p:nvGrpSpPr>
        <p:grpSpPr>
          <a:xfrm>
            <a:off x="1128234" y="4777111"/>
            <a:ext cx="3582330" cy="760289"/>
            <a:chOff x="1601734" y="5306599"/>
            <a:chExt cx="3582330" cy="760289"/>
          </a:xfrm>
        </p:grpSpPr>
        <p:grpSp>
          <p:nvGrpSpPr>
            <p:cNvPr id="61" name="Groupe 60"/>
            <p:cNvGrpSpPr/>
            <p:nvPr/>
          </p:nvGrpSpPr>
          <p:grpSpPr>
            <a:xfrm>
              <a:off x="1601734" y="5306599"/>
              <a:ext cx="3582330" cy="760289"/>
              <a:chOff x="425346" y="2722650"/>
              <a:chExt cx="3582330" cy="760289"/>
            </a:xfrm>
            <a:effectLst>
              <a:outerShdw blurRad="50800" dist="38100" dir="2700000" algn="tl" rotWithShape="0">
                <a:prstClr val="black">
                  <a:alpha val="40000"/>
                </a:prstClr>
              </a:outerShdw>
            </a:effectLst>
          </p:grpSpPr>
          <p:sp>
            <p:nvSpPr>
              <p:cNvPr id="62" name="Rectangle à coins arrondis 61"/>
              <p:cNvSpPr/>
              <p:nvPr/>
            </p:nvSpPr>
            <p:spPr>
              <a:xfrm>
                <a:off x="425346" y="2722650"/>
                <a:ext cx="3129381" cy="7602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3" name="Triangle isocèle 62"/>
              <p:cNvSpPr/>
              <p:nvPr/>
            </p:nvSpPr>
            <p:spPr>
              <a:xfrm rot="3750145">
                <a:off x="3540108" y="2749869"/>
                <a:ext cx="346739" cy="5883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47" name="Rectangle 46"/>
            <p:cNvSpPr/>
            <p:nvPr/>
          </p:nvSpPr>
          <p:spPr>
            <a:xfrm>
              <a:off x="2470332" y="5381475"/>
              <a:ext cx="1649911" cy="502702"/>
            </a:xfrm>
            <a:prstGeom prst="rect">
              <a:avLst/>
            </a:prstGeom>
          </p:spPr>
          <p:txBody>
            <a:bodyPr wrap="square">
              <a:spAutoFit/>
            </a:bodyPr>
            <a:lstStyle/>
            <a:p>
              <a:pPr eaLnBrk="0" hangingPunct="0">
                <a:lnSpc>
                  <a:spcPts val="1600"/>
                </a:lnSpc>
                <a:spcBef>
                  <a:spcPts val="1200"/>
                </a:spcBef>
                <a:spcAft>
                  <a:spcPts val="400"/>
                </a:spcAft>
                <a:defRPr/>
              </a:pPr>
              <a:r>
                <a:rPr lang="fr-FR" sz="1400" b="1" dirty="0" smtClean="0"/>
                <a:t>Récupérer votre </a:t>
              </a:r>
              <a:br>
                <a:rPr lang="fr-FR" sz="1400" b="1" dirty="0" smtClean="0"/>
              </a:br>
              <a:r>
                <a:rPr lang="fr-FR" sz="1400" b="1" dirty="0" smtClean="0"/>
                <a:t>code confidentiel </a:t>
              </a:r>
            </a:p>
          </p:txBody>
        </p:sp>
        <p:pic>
          <p:nvPicPr>
            <p:cNvPr id="51" name="Picture 2" descr="C:\_Clients\PPT\edenred-ppt\PWP30slides_Maguelone\preparation\picto_carte_bloque.png"/>
            <p:cNvPicPr>
              <a:picLocks noChangeAspect="1" noChangeArrowheads="1"/>
            </p:cNvPicPr>
            <p:nvPr/>
          </p:nvPicPr>
          <p:blipFill>
            <a:blip r:embed="rId9" cstate="print"/>
            <a:stretch>
              <a:fillRect/>
            </a:stretch>
          </p:blipFill>
          <p:spPr bwMode="auto">
            <a:xfrm>
              <a:off x="1612048" y="5341075"/>
              <a:ext cx="851366" cy="711324"/>
            </a:xfrm>
            <a:prstGeom prst="rect">
              <a:avLst/>
            </a:prstGeom>
            <a:noFill/>
          </p:spPr>
        </p:pic>
      </p:grpSp>
      <p:sp>
        <p:nvSpPr>
          <p:cNvPr id="74" name="ZoneTexte 73"/>
          <p:cNvSpPr txBox="1"/>
          <p:nvPr/>
        </p:nvSpPr>
        <p:spPr>
          <a:xfrm>
            <a:off x="5834703" y="6467475"/>
            <a:ext cx="2257425" cy="253916"/>
          </a:xfrm>
          <a:prstGeom prst="rect">
            <a:avLst/>
          </a:prstGeom>
          <a:noFill/>
        </p:spPr>
        <p:txBody>
          <a:bodyPr wrap="square" rtlCol="0">
            <a:spAutoFit/>
          </a:bodyPr>
          <a:lstStyle/>
          <a:p>
            <a:r>
              <a:rPr lang="fr-FR" sz="1050" dirty="0" smtClean="0">
                <a:solidFill>
                  <a:schemeClr val="bg1"/>
                </a:solidFill>
              </a:rPr>
              <a:t>(à venir)</a:t>
            </a:r>
          </a:p>
        </p:txBody>
      </p:sp>
      <p:pic>
        <p:nvPicPr>
          <p:cNvPr id="68" name="Picture 2"/>
          <p:cNvPicPr>
            <a:picLocks noChangeAspect="1" noChangeArrowheads="1"/>
          </p:cNvPicPr>
          <p:nvPr/>
        </p:nvPicPr>
        <p:blipFill>
          <a:blip r:embed="rId10" cstate="print"/>
          <a:srcRect b="22758"/>
          <a:stretch>
            <a:fillRect/>
          </a:stretch>
        </p:blipFill>
        <p:spPr bwMode="auto">
          <a:xfrm>
            <a:off x="5157855" y="2988860"/>
            <a:ext cx="3986145" cy="2877325"/>
          </a:xfrm>
          <a:prstGeom prst="rect">
            <a:avLst/>
          </a:prstGeom>
          <a:noFill/>
          <a:ln w="9525">
            <a:noFill/>
            <a:miter lim="800000"/>
            <a:headEnd/>
            <a:tailEnd/>
          </a:ln>
        </p:spPr>
      </p:pic>
      <p:sp>
        <p:nvSpPr>
          <p:cNvPr id="105" name="Rectangle 104"/>
          <p:cNvSpPr/>
          <p:nvPr/>
        </p:nvSpPr>
        <p:spPr>
          <a:xfrm>
            <a:off x="2287122" y="1286978"/>
            <a:ext cx="3495093" cy="338554"/>
          </a:xfrm>
          <a:prstGeom prst="rect">
            <a:avLst/>
          </a:prstGeom>
        </p:spPr>
        <p:txBody>
          <a:bodyPr wrap="square">
            <a:spAutoFit/>
          </a:bodyPr>
          <a:lstStyle/>
          <a:p>
            <a:r>
              <a:rPr lang="fr-FR" sz="1600" b="1" u="sng" dirty="0" smtClean="0">
                <a:solidFill>
                  <a:schemeClr val="bg1"/>
                </a:solidFill>
              </a:rPr>
              <a:t>www.myedenred.fr </a:t>
            </a:r>
            <a:endParaRPr lang="fr-FR" sz="1600" u="sng" dirty="0" smtClean="0">
              <a:solidFill>
                <a:schemeClr val="bg1"/>
              </a:solidFill>
            </a:endParaRPr>
          </a:p>
        </p:txBody>
      </p:sp>
    </p:spTree>
    <p:extLst>
      <p:ext uri="{BB962C8B-B14F-4D97-AF65-F5344CB8AC3E}">
        <p14:creationId xmlns:p14="http://schemas.microsoft.com/office/powerpoint/2010/main" val="325650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p:cNvGrpSpPr/>
          <p:nvPr/>
        </p:nvGrpSpPr>
        <p:grpSpPr>
          <a:xfrm>
            <a:off x="3455347" y="246625"/>
            <a:ext cx="2909158" cy="2328804"/>
            <a:chOff x="470592" y="2056740"/>
            <a:chExt cx="3883185" cy="3108521"/>
          </a:xfrm>
        </p:grpSpPr>
        <p:pic>
          <p:nvPicPr>
            <p:cNvPr id="61" name="Picture 2" descr="C:\_Clients\PPT\edenred-ppt\Masque_personnalisable\graphisme\carte.png"/>
            <p:cNvPicPr>
              <a:picLocks noChangeAspect="1" noChangeArrowheads="1"/>
            </p:cNvPicPr>
            <p:nvPr userDrawn="1"/>
          </p:nvPicPr>
          <p:blipFill>
            <a:blip r:embed="rId3" cstate="print"/>
            <a:stretch>
              <a:fillRect/>
            </a:stretch>
          </p:blipFill>
          <p:spPr bwMode="auto">
            <a:xfrm>
              <a:off x="470592" y="2056740"/>
              <a:ext cx="3883185" cy="3108521"/>
            </a:xfrm>
            <a:prstGeom prst="rect">
              <a:avLst/>
            </a:prstGeom>
            <a:noFill/>
          </p:spPr>
        </p:pic>
        <p:sp>
          <p:nvSpPr>
            <p:cNvPr id="62" name="Rectangle 61"/>
            <p:cNvSpPr/>
            <p:nvPr userDrawn="1"/>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sp>
        <p:nvSpPr>
          <p:cNvPr id="63" name="ZoneTexte 62"/>
          <p:cNvSpPr txBox="1"/>
          <p:nvPr/>
        </p:nvSpPr>
        <p:spPr>
          <a:xfrm>
            <a:off x="1894915" y="2117910"/>
            <a:ext cx="5500095" cy="3416320"/>
          </a:xfrm>
          <a:prstGeom prst="rect">
            <a:avLst/>
          </a:prstGeom>
          <a:noFill/>
        </p:spPr>
        <p:txBody>
          <a:bodyPr wrap="none" rtlCol="0">
            <a:spAutoFit/>
          </a:bodyPr>
          <a:lstStyle/>
          <a:p>
            <a:r>
              <a:rPr lang="fr-FR" dirty="0" smtClean="0"/>
              <a:t>1/ Qu’est-ce que la carte et comment fonctionne-t-elle ?</a:t>
            </a:r>
          </a:p>
          <a:p>
            <a:endParaRPr lang="fr-FR" dirty="0" smtClean="0"/>
          </a:p>
          <a:p>
            <a:r>
              <a:rPr lang="fr-FR" dirty="0" smtClean="0"/>
              <a:t>2/ Quand va se dérouler la mise en place de la carte</a:t>
            </a:r>
            <a:r>
              <a:rPr lang="fr-FR" dirty="0"/>
              <a:t>?</a:t>
            </a:r>
            <a:endParaRPr lang="fr-FR" dirty="0" smtClean="0"/>
          </a:p>
          <a:p>
            <a:endParaRPr lang="fr-FR" dirty="0" smtClean="0"/>
          </a:p>
          <a:p>
            <a:r>
              <a:rPr lang="fr-FR" dirty="0"/>
              <a:t>3</a:t>
            </a:r>
            <a:r>
              <a:rPr lang="fr-FR" dirty="0" smtClean="0"/>
              <a:t>/ Comment et où utiliser la carte, </a:t>
            </a:r>
          </a:p>
          <a:p>
            <a:r>
              <a:rPr lang="fr-FR" dirty="0" smtClean="0"/>
              <a:t>quelles sont les règles d’utilisation des titres restaurant ?</a:t>
            </a:r>
          </a:p>
          <a:p>
            <a:endParaRPr lang="fr-FR" dirty="0" smtClean="0"/>
          </a:p>
          <a:p>
            <a:r>
              <a:rPr lang="fr-FR" dirty="0"/>
              <a:t>4</a:t>
            </a:r>
            <a:r>
              <a:rPr lang="fr-FR" dirty="0" smtClean="0"/>
              <a:t>/ Comment consulter votre solde et gérer votre carte ?</a:t>
            </a:r>
          </a:p>
          <a:p>
            <a:endParaRPr lang="fr-FR" dirty="0" smtClean="0"/>
          </a:p>
          <a:p>
            <a:r>
              <a:rPr lang="fr-FR" dirty="0"/>
              <a:t>5</a:t>
            </a:r>
            <a:r>
              <a:rPr lang="fr-FR" dirty="0" smtClean="0"/>
              <a:t>/ Quels sont les avantages qui vous sont fournis ?</a:t>
            </a:r>
          </a:p>
          <a:p>
            <a:endParaRPr lang="fr-FR" dirty="0" smtClean="0"/>
          </a:p>
          <a:p>
            <a:r>
              <a:rPr lang="fr-FR" dirty="0"/>
              <a:t>6</a:t>
            </a:r>
            <a:r>
              <a:rPr lang="fr-FR" dirty="0" smtClean="0"/>
              <a:t>/ Questions &amp; Réponses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187564" y="5523645"/>
            <a:ext cx="8927859" cy="1101453"/>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91" h="3088222">
                <a:moveTo>
                  <a:pt x="0" y="2925884"/>
                </a:moveTo>
                <a:cubicBezTo>
                  <a:pt x="175591" y="3088223"/>
                  <a:pt x="1642078" y="1659962"/>
                  <a:pt x="2125548" y="1302280"/>
                </a:cubicBezTo>
                <a:cubicBezTo>
                  <a:pt x="3046004" y="415936"/>
                  <a:pt x="3926216" y="0"/>
                  <a:pt x="4898215" y="482532"/>
                </a:cubicBezTo>
                <a:cubicBezTo>
                  <a:pt x="5774669" y="1012574"/>
                  <a:pt x="6137902" y="1688793"/>
                  <a:pt x="6880334" y="2153995"/>
                </a:cubicBezTo>
                <a:cubicBezTo>
                  <a:pt x="7970127" y="2892320"/>
                  <a:pt x="8565864" y="2985696"/>
                  <a:pt x="9192191" y="2658284"/>
                </a:cubicBezTo>
              </a:path>
            </a:pathLst>
          </a:custGeom>
          <a:noFill/>
          <a:ln w="76200" cap="rnd" cmpd="sng" algn="ctr">
            <a:solidFill>
              <a:srgbClr val="CAC0B6">
                <a:shade val="95000"/>
                <a:satMod val="105000"/>
              </a:srgbClr>
            </a:solidFill>
            <a:prstDash val="sysDot"/>
          </a:ln>
          <a:effectLst/>
        </p:spPr>
        <p:txBody>
          <a:bodyPr rtlCol="0" anchor="ctr"/>
          <a:lstStyle/>
          <a:p>
            <a:pPr algn="ctr"/>
            <a:endParaRPr lang="fr-FR" dirty="0">
              <a:solidFill>
                <a:srgbClr val="002060"/>
              </a:solidFill>
            </a:endParaRPr>
          </a:p>
        </p:txBody>
      </p:sp>
      <p:sp>
        <p:nvSpPr>
          <p:cNvPr id="61" name="Rectangle à coins arrondis 60"/>
          <p:cNvSpPr/>
          <p:nvPr/>
        </p:nvSpPr>
        <p:spPr>
          <a:xfrm>
            <a:off x="923418" y="1740510"/>
            <a:ext cx="7851513" cy="4327451"/>
          </a:xfrm>
          <a:prstGeom prst="roundRect">
            <a:avLst>
              <a:gd name="adj" fmla="val 6857"/>
            </a:avLst>
          </a:prstGeom>
          <a:solidFill>
            <a:schemeClr val="bg1"/>
          </a:solidFill>
          <a:ln w="38100" cap="rnd" cmpd="sng" algn="ctr">
            <a:solidFill>
              <a:srgbClr val="CAC0B6">
                <a:shade val="95000"/>
                <a:satMod val="105000"/>
              </a:srgbClr>
            </a:solidFill>
            <a:prstDash val="sysDot"/>
          </a:ln>
          <a:effectLst/>
        </p:spPr>
        <p:txBody>
          <a:bodyPr rtlCol="0" anchor="ctr"/>
          <a:lstStyle/>
          <a:p>
            <a:pPr algn="ctr"/>
            <a:endParaRPr lang="fr-FR" dirty="0">
              <a:solidFill>
                <a:schemeClr val="tx1"/>
              </a:solidFill>
            </a:endParaRPr>
          </a:p>
        </p:txBody>
      </p:sp>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20</a:t>
            </a:fld>
            <a:endParaRPr lang="fr-FR" dirty="0">
              <a:solidFill>
                <a:srgbClr val="002060">
                  <a:tint val="75000"/>
                </a:srgbClr>
              </a:solidFill>
            </a:endParaRPr>
          </a:p>
        </p:txBody>
      </p:sp>
      <p:sp>
        <p:nvSpPr>
          <p:cNvPr id="2" name="Titre 1"/>
          <p:cNvSpPr>
            <a:spLocks noGrp="1"/>
          </p:cNvSpPr>
          <p:nvPr>
            <p:ph type="title"/>
          </p:nvPr>
        </p:nvSpPr>
        <p:spPr/>
        <p:txBody>
          <a:bodyPr/>
          <a:lstStyle/>
          <a:p>
            <a:r>
              <a:rPr lang="fr-FR" dirty="0" smtClean="0"/>
              <a:t>L’ Espace Personnel</a:t>
            </a:r>
            <a:endParaRPr lang="fr-FR" dirty="0"/>
          </a:p>
        </p:txBody>
      </p:sp>
      <p:sp>
        <p:nvSpPr>
          <p:cNvPr id="29" name="Rectangle à coins arrondis 28">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30" name="Image 29" descr="logo myedenred.png"/>
          <p:cNvPicPr>
            <a:picLocks noChangeAspect="1"/>
          </p:cNvPicPr>
          <p:nvPr/>
        </p:nvPicPr>
        <p:blipFill>
          <a:blip r:embed="rId4" cstate="print"/>
          <a:stretch>
            <a:fillRect/>
          </a:stretch>
        </p:blipFill>
        <p:spPr>
          <a:xfrm>
            <a:off x="3972581" y="143211"/>
            <a:ext cx="2200582" cy="476317"/>
          </a:xfrm>
          <a:prstGeom prst="rect">
            <a:avLst/>
          </a:prstGeom>
        </p:spPr>
      </p:pic>
      <p:sp>
        <p:nvSpPr>
          <p:cNvPr id="31" name="Rectangle 30"/>
          <p:cNvSpPr/>
          <p:nvPr/>
        </p:nvSpPr>
        <p:spPr>
          <a:xfrm>
            <a:off x="909771" y="1212738"/>
            <a:ext cx="7884177" cy="457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fr-FR" sz="1600" b="1" i="1" dirty="0" smtClean="0"/>
              <a:t>   Accessible depuis </a:t>
            </a:r>
            <a:r>
              <a:rPr lang="fr-FR" sz="1600" b="1" i="1" dirty="0" smtClean="0">
                <a:solidFill>
                  <a:srgbClr val="FF0000"/>
                </a:solidFill>
              </a:rPr>
              <a:t>le site web  </a:t>
            </a:r>
          </a:p>
        </p:txBody>
      </p:sp>
      <p:pic>
        <p:nvPicPr>
          <p:cNvPr id="33" name="Picture 4" descr="C:\_Clients\PPT\edenred-ppt\COMMERCIAL\PPT\preparation\corne.png"/>
          <p:cNvPicPr>
            <a:picLocks noChangeAspect="1" noChangeArrowheads="1"/>
          </p:cNvPicPr>
          <p:nvPr/>
        </p:nvPicPr>
        <p:blipFill>
          <a:blip r:embed="rId5" cstate="screen"/>
          <a:srcRect/>
          <a:stretch>
            <a:fillRect/>
          </a:stretch>
        </p:blipFill>
        <p:spPr bwMode="auto">
          <a:xfrm rot="10800000">
            <a:off x="7347239" y="1168969"/>
            <a:ext cx="1629787" cy="653540"/>
          </a:xfrm>
          <a:prstGeom prst="rect">
            <a:avLst/>
          </a:prstGeom>
          <a:noFill/>
        </p:spPr>
      </p:pic>
      <p:sp>
        <p:nvSpPr>
          <p:cNvPr id="38" name="Chevron 37"/>
          <p:cNvSpPr/>
          <p:nvPr/>
        </p:nvSpPr>
        <p:spPr>
          <a:xfrm>
            <a:off x="3986128" y="1331070"/>
            <a:ext cx="186358" cy="207861"/>
          </a:xfrm>
          <a:prstGeom prst="chevron">
            <a:avLst/>
          </a:prstGeom>
          <a:solidFill>
            <a:schemeClr val="bg1"/>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DC291A"/>
              </a:solidFill>
              <a:effectLst/>
              <a:uLnTx/>
              <a:uFillTx/>
              <a:latin typeface="Arial"/>
              <a:ea typeface="+mn-ea"/>
              <a:cs typeface="Arial"/>
            </a:endParaRPr>
          </a:p>
        </p:txBody>
      </p:sp>
      <p:sp>
        <p:nvSpPr>
          <p:cNvPr id="20" name="Espace réservé du contenu 2"/>
          <p:cNvSpPr txBox="1">
            <a:spLocks/>
          </p:cNvSpPr>
          <p:nvPr/>
        </p:nvSpPr>
        <p:spPr>
          <a:xfrm>
            <a:off x="1185866" y="2067080"/>
            <a:ext cx="6020366" cy="795882"/>
          </a:xfrm>
          <a:prstGeom prst="rect">
            <a:avLst/>
          </a:prstGeom>
        </p:spPr>
        <p:txBody>
          <a:bodyPr vert="horz" lIns="91440" tIns="45720" rIns="91440" bIns="45720" rtlCol="0">
            <a:normAutofit/>
          </a:bodyPr>
          <a:lstStyle/>
          <a:p>
            <a:pPr>
              <a:lnSpc>
                <a:spcPts val="1600"/>
              </a:lnSpc>
              <a:spcAft>
                <a:spcPts val="600"/>
              </a:spcAft>
              <a:defRPr/>
            </a:pPr>
            <a:r>
              <a:rPr lang="fr-FR" sz="1400" b="1" u="sng" dirty="0" smtClean="0">
                <a:solidFill>
                  <a:srgbClr val="FF0000"/>
                </a:solidFill>
                <a:cs typeface="Helvetica" pitchFamily="34" charset="0"/>
              </a:rPr>
              <a:t>Etape 1</a:t>
            </a:r>
          </a:p>
          <a:p>
            <a:pPr>
              <a:lnSpc>
                <a:spcPts val="1600"/>
              </a:lnSpc>
              <a:defRPr/>
            </a:pPr>
            <a:r>
              <a:rPr lang="fr-FR" sz="1400" b="1" dirty="0" smtClean="0">
                <a:solidFill>
                  <a:srgbClr val="002060"/>
                </a:solidFill>
                <a:cs typeface="Helvetica" pitchFamily="34" charset="0"/>
              </a:rPr>
              <a:t>Saisissez l’identifiant </a:t>
            </a:r>
            <a:r>
              <a:rPr lang="fr-FR" sz="1400" dirty="0" smtClean="0">
                <a:solidFill>
                  <a:srgbClr val="002060"/>
                </a:solidFill>
                <a:cs typeface="Helvetica" pitchFamily="34" charset="0"/>
              </a:rPr>
              <a:t>de votre carte.</a:t>
            </a:r>
          </a:p>
          <a:p>
            <a:pPr>
              <a:lnSpc>
                <a:spcPts val="1600"/>
              </a:lnSpc>
              <a:defRPr/>
            </a:pPr>
            <a:r>
              <a:rPr lang="fr-FR" sz="1400" dirty="0" smtClean="0">
                <a:solidFill>
                  <a:srgbClr val="002060"/>
                </a:solidFill>
                <a:cs typeface="Helvetica" pitchFamily="34" charset="0"/>
              </a:rPr>
              <a:t>Si nécessaire activez votre carte par votre date de naissance. </a:t>
            </a:r>
          </a:p>
          <a:p>
            <a:pPr>
              <a:lnSpc>
                <a:spcPts val="1600"/>
              </a:lnSpc>
              <a:defRPr/>
            </a:pPr>
            <a:endParaRPr lang="fr-FR" dirty="0" smtClean="0">
              <a:solidFill>
                <a:srgbClr val="002060"/>
              </a:solidFill>
              <a:cs typeface="Helvetica" pitchFamily="34" charset="0"/>
            </a:endParaRPr>
          </a:p>
          <a:p>
            <a:pPr>
              <a:lnSpc>
                <a:spcPts val="1600"/>
              </a:lnSpc>
              <a:defRPr/>
            </a:pPr>
            <a:endParaRPr lang="fr-FR" dirty="0" smtClean="0">
              <a:solidFill>
                <a:srgbClr val="002060"/>
              </a:solidFill>
              <a:cs typeface="Helvetica" pitchFamily="34" charset="0"/>
            </a:endParaRPr>
          </a:p>
          <a:p>
            <a:pPr>
              <a:lnSpc>
                <a:spcPts val="1600"/>
              </a:lnSpc>
              <a:defRPr/>
            </a:pPr>
            <a:endParaRPr lang="fr-FR" dirty="0" smtClean="0">
              <a:solidFill>
                <a:srgbClr val="002060"/>
              </a:solidFill>
              <a:cs typeface="Helvetica" pitchFamily="34" charset="0"/>
            </a:endParaRPr>
          </a:p>
          <a:p>
            <a:pPr>
              <a:lnSpc>
                <a:spcPts val="1600"/>
              </a:lnSpc>
              <a:defRPr/>
            </a:pPr>
            <a:endParaRPr lang="fr-FR" dirty="0" smtClean="0">
              <a:solidFill>
                <a:srgbClr val="002060"/>
              </a:solidFill>
              <a:cs typeface="Helvetica" pitchFamily="34" charset="0"/>
            </a:endParaRPr>
          </a:p>
          <a:p>
            <a:pPr>
              <a:lnSpc>
                <a:spcPts val="1600"/>
              </a:lnSpc>
              <a:defRPr/>
            </a:pPr>
            <a:endParaRPr lang="fr-FR" dirty="0" smtClean="0">
              <a:solidFill>
                <a:srgbClr val="002060"/>
              </a:solidFill>
              <a:cs typeface="Helvetica" pitchFamily="34" charset="0"/>
            </a:endParaRPr>
          </a:p>
        </p:txBody>
      </p:sp>
      <p:sp>
        <p:nvSpPr>
          <p:cNvPr id="21" name="Rectangle 20"/>
          <p:cNvSpPr/>
          <p:nvPr/>
        </p:nvSpPr>
        <p:spPr>
          <a:xfrm>
            <a:off x="4225636" y="1259478"/>
            <a:ext cx="3495093" cy="338554"/>
          </a:xfrm>
          <a:prstGeom prst="rect">
            <a:avLst/>
          </a:prstGeom>
        </p:spPr>
        <p:txBody>
          <a:bodyPr wrap="square">
            <a:spAutoFit/>
          </a:bodyPr>
          <a:lstStyle/>
          <a:p>
            <a:r>
              <a:rPr lang="fr-FR" sz="1600" b="1" u="sng" dirty="0" smtClean="0">
                <a:solidFill>
                  <a:schemeClr val="bg1"/>
                </a:solidFill>
              </a:rPr>
              <a:t>www.myedenred.fr </a:t>
            </a:r>
            <a:endParaRPr lang="fr-FR" sz="1600" u="sng" dirty="0" smtClean="0">
              <a:solidFill>
                <a:schemeClr val="bg1"/>
              </a:solidFill>
            </a:endParaRPr>
          </a:p>
        </p:txBody>
      </p:sp>
      <p:sp>
        <p:nvSpPr>
          <p:cNvPr id="25" name="Espace réservé du contenu 2"/>
          <p:cNvSpPr txBox="1">
            <a:spLocks/>
          </p:cNvSpPr>
          <p:nvPr/>
        </p:nvSpPr>
        <p:spPr>
          <a:xfrm>
            <a:off x="1143935" y="1715765"/>
            <a:ext cx="7549110" cy="499356"/>
          </a:xfrm>
          <a:prstGeom prst="rect">
            <a:avLst/>
          </a:prstGeom>
        </p:spPr>
        <p:txBody>
          <a:bodyPr vert="horz" lIns="91440" tIns="45720" rIns="91440" bIns="45720" rtlCol="0">
            <a:noAutofit/>
          </a:bodyPr>
          <a:lstStyle/>
          <a:p>
            <a:pPr>
              <a:spcBef>
                <a:spcPct val="20000"/>
              </a:spcBef>
              <a:defRPr/>
            </a:pPr>
            <a:r>
              <a:rPr lang="fr-FR" sz="1600" b="1" dirty="0" smtClean="0">
                <a:solidFill>
                  <a:srgbClr val="DC291A"/>
                </a:solidFill>
                <a:cs typeface="Helvetica" pitchFamily="34" charset="0"/>
              </a:rPr>
              <a:t>Pour activer ma carte, consulter mon solde et suivre mes dépenses…</a:t>
            </a:r>
          </a:p>
        </p:txBody>
      </p:sp>
      <p:pic>
        <p:nvPicPr>
          <p:cNvPr id="24" name="Picture 5" descr="C:\_Clients\PPT\edenred-ppt\PWP30slides_Lea\preparation\picto_hom.png"/>
          <p:cNvPicPr>
            <a:picLocks noChangeAspect="1" noChangeArrowheads="1"/>
          </p:cNvPicPr>
          <p:nvPr/>
        </p:nvPicPr>
        <p:blipFill>
          <a:blip r:embed="rId6" cstate="print"/>
          <a:srcRect/>
          <a:stretch>
            <a:fillRect/>
          </a:stretch>
        </p:blipFill>
        <p:spPr bwMode="auto">
          <a:xfrm>
            <a:off x="514532" y="5521526"/>
            <a:ext cx="584614" cy="619967"/>
          </a:xfrm>
          <a:prstGeom prst="rect">
            <a:avLst/>
          </a:prstGeom>
          <a:noFill/>
        </p:spPr>
      </p:pic>
      <p:sp>
        <p:nvSpPr>
          <p:cNvPr id="26" name="Rectangle 25"/>
          <p:cNvSpPr/>
          <p:nvPr/>
        </p:nvSpPr>
        <p:spPr>
          <a:xfrm>
            <a:off x="1145667" y="4943891"/>
            <a:ext cx="7230140" cy="784830"/>
          </a:xfrm>
          <a:prstGeom prst="rect">
            <a:avLst/>
          </a:prstGeom>
        </p:spPr>
        <p:txBody>
          <a:bodyPr wrap="square">
            <a:spAutoFit/>
          </a:bodyPr>
          <a:lstStyle/>
          <a:p>
            <a:pPr>
              <a:lnSpc>
                <a:spcPts val="1600"/>
              </a:lnSpc>
              <a:spcAft>
                <a:spcPts val="600"/>
              </a:spcAft>
              <a:defRPr/>
            </a:pPr>
            <a:r>
              <a:rPr lang="fr-FR" sz="1400" b="1" u="sng" dirty="0" smtClean="0">
                <a:solidFill>
                  <a:srgbClr val="FF0000"/>
                </a:solidFill>
                <a:cs typeface="Helvetica" pitchFamily="34" charset="0"/>
              </a:rPr>
              <a:t>Etape </a:t>
            </a:r>
            <a:r>
              <a:rPr lang="fr-FR" sz="1400" b="1" u="sng" dirty="0">
                <a:solidFill>
                  <a:srgbClr val="FF0000"/>
                </a:solidFill>
                <a:cs typeface="Helvetica" pitchFamily="34" charset="0"/>
              </a:rPr>
              <a:t>3</a:t>
            </a:r>
            <a:endParaRPr lang="fr-FR" sz="1400" b="1" u="sng" dirty="0" smtClean="0">
              <a:solidFill>
                <a:srgbClr val="FF0000"/>
              </a:solidFill>
              <a:cs typeface="Helvetica" pitchFamily="34" charset="0"/>
            </a:endParaRPr>
          </a:p>
          <a:p>
            <a:pPr>
              <a:lnSpc>
                <a:spcPts val="1600"/>
              </a:lnSpc>
              <a:defRPr/>
            </a:pPr>
            <a:r>
              <a:rPr lang="fr-FR" sz="1400" dirty="0" smtClean="0">
                <a:solidFill>
                  <a:srgbClr val="002060"/>
                </a:solidFill>
                <a:cs typeface="Helvetica" pitchFamily="34" charset="0"/>
              </a:rPr>
              <a:t>Réception d’un email avec lien de confirmation de création de compte.</a:t>
            </a:r>
          </a:p>
          <a:p>
            <a:pPr>
              <a:lnSpc>
                <a:spcPts val="1600"/>
              </a:lnSpc>
              <a:defRPr/>
            </a:pPr>
            <a:r>
              <a:rPr lang="fr-FR" sz="1400" dirty="0" smtClean="0">
                <a:solidFill>
                  <a:srgbClr val="002060"/>
                </a:solidFill>
                <a:cs typeface="Helvetica" pitchFamily="34" charset="0"/>
              </a:rPr>
              <a:t>Connexion avec l’email précédemment renseigné et votre mot de passe.</a:t>
            </a:r>
          </a:p>
        </p:txBody>
      </p:sp>
      <p:sp>
        <p:nvSpPr>
          <p:cNvPr id="27" name="Rectangle 26"/>
          <p:cNvSpPr/>
          <p:nvPr/>
        </p:nvSpPr>
        <p:spPr>
          <a:xfrm>
            <a:off x="4103457" y="3192874"/>
            <a:ext cx="4793346" cy="1272143"/>
          </a:xfrm>
          <a:prstGeom prst="rect">
            <a:avLst/>
          </a:prstGeom>
        </p:spPr>
        <p:txBody>
          <a:bodyPr wrap="square">
            <a:spAutoFit/>
          </a:bodyPr>
          <a:lstStyle/>
          <a:p>
            <a:pPr>
              <a:lnSpc>
                <a:spcPts val="1600"/>
              </a:lnSpc>
              <a:spcAft>
                <a:spcPts val="600"/>
              </a:spcAft>
              <a:defRPr/>
            </a:pPr>
            <a:endParaRPr lang="fr-FR" sz="2400" dirty="0" smtClean="0">
              <a:solidFill>
                <a:srgbClr val="002060"/>
              </a:solidFill>
              <a:cs typeface="Helvetica" pitchFamily="34" charset="0"/>
            </a:endParaRPr>
          </a:p>
          <a:p>
            <a:pPr>
              <a:lnSpc>
                <a:spcPts val="1600"/>
              </a:lnSpc>
              <a:spcAft>
                <a:spcPts val="600"/>
              </a:spcAft>
              <a:defRPr/>
            </a:pPr>
            <a:r>
              <a:rPr lang="fr-FR" sz="1400" b="1" u="sng" dirty="0" smtClean="0">
                <a:solidFill>
                  <a:srgbClr val="FF0000"/>
                </a:solidFill>
                <a:cs typeface="Helvetica" pitchFamily="34" charset="0"/>
              </a:rPr>
              <a:t>Etape 2</a:t>
            </a:r>
          </a:p>
          <a:p>
            <a:pPr>
              <a:lnSpc>
                <a:spcPts val="1600"/>
              </a:lnSpc>
              <a:defRPr/>
            </a:pPr>
            <a:r>
              <a:rPr lang="fr-FR" sz="1400" b="1" dirty="0" smtClean="0">
                <a:solidFill>
                  <a:srgbClr val="002060"/>
                </a:solidFill>
                <a:cs typeface="Helvetica" pitchFamily="34" charset="0"/>
              </a:rPr>
              <a:t>Confirmer votre nom et prénom.</a:t>
            </a:r>
          </a:p>
          <a:p>
            <a:pPr>
              <a:lnSpc>
                <a:spcPts val="1600"/>
              </a:lnSpc>
              <a:defRPr/>
            </a:pPr>
            <a:r>
              <a:rPr lang="fr-FR" sz="1400" b="1" dirty="0" smtClean="0">
                <a:solidFill>
                  <a:srgbClr val="002060"/>
                </a:solidFill>
                <a:cs typeface="Helvetica" pitchFamily="34" charset="0"/>
              </a:rPr>
              <a:t>Saisissez email </a:t>
            </a:r>
            <a:r>
              <a:rPr lang="fr-FR" sz="1400" dirty="0" smtClean="0">
                <a:solidFill>
                  <a:srgbClr val="002060"/>
                </a:solidFill>
                <a:cs typeface="Helvetica" pitchFamily="34" charset="0"/>
              </a:rPr>
              <a:t>(pro ou perso) et </a:t>
            </a:r>
            <a:r>
              <a:rPr lang="fr-FR" sz="1400" b="1" dirty="0" smtClean="0">
                <a:solidFill>
                  <a:srgbClr val="002060"/>
                </a:solidFill>
                <a:cs typeface="Helvetica" pitchFamily="34" charset="0"/>
              </a:rPr>
              <a:t>mot de passe </a:t>
            </a:r>
            <a:r>
              <a:rPr lang="fr-FR" sz="1400" dirty="0" smtClean="0">
                <a:solidFill>
                  <a:srgbClr val="002060"/>
                </a:solidFill>
                <a:cs typeface="Helvetica" pitchFamily="34" charset="0"/>
              </a:rPr>
              <a:t>souhaités.</a:t>
            </a:r>
          </a:p>
          <a:p>
            <a:pPr>
              <a:lnSpc>
                <a:spcPts val="1600"/>
              </a:lnSpc>
              <a:defRPr/>
            </a:pPr>
            <a:endParaRPr lang="fr-FR" sz="1400" dirty="0" smtClean="0">
              <a:solidFill>
                <a:srgbClr val="002060"/>
              </a:solidFill>
              <a:cs typeface="Helvetica" pitchFamily="34" charset="0"/>
            </a:endParaRPr>
          </a:p>
        </p:txBody>
      </p:sp>
      <p:grpSp>
        <p:nvGrpSpPr>
          <p:cNvPr id="22" name="Groupe 21"/>
          <p:cNvGrpSpPr/>
          <p:nvPr/>
        </p:nvGrpSpPr>
        <p:grpSpPr>
          <a:xfrm>
            <a:off x="1018112" y="2860540"/>
            <a:ext cx="3075684" cy="1988538"/>
            <a:chOff x="7091916" y="3561657"/>
            <a:chExt cx="3075684" cy="1988538"/>
          </a:xfrm>
        </p:grpSpPr>
        <p:pic>
          <p:nvPicPr>
            <p:cNvPr id="79" name="Image 78"/>
            <p:cNvPicPr/>
            <p:nvPr/>
          </p:nvPicPr>
          <p:blipFill rotWithShape="1">
            <a:blip r:embed="rId7" cstate="screen">
              <a:extLst>
                <a:ext uri="{28A0092B-C50C-407E-A947-70E740481C1C}">
                  <a14:useLocalDpi xmlns:a14="http://schemas.microsoft.com/office/drawing/2010/main" val="0"/>
                </a:ext>
              </a:extLst>
            </a:blip>
            <a:srcRect l="12869" t="17169" r="12782"/>
            <a:stretch/>
          </p:blipFill>
          <p:spPr bwMode="auto">
            <a:xfrm>
              <a:off x="7091916" y="3561657"/>
              <a:ext cx="3075684" cy="1988538"/>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8" cstate="print"/>
            <a:srcRect b="30117"/>
            <a:stretch>
              <a:fillRect/>
            </a:stretch>
          </p:blipFill>
          <p:spPr bwMode="auto">
            <a:xfrm>
              <a:off x="7612912" y="3801543"/>
              <a:ext cx="2058927" cy="1344615"/>
            </a:xfrm>
            <a:prstGeom prst="rect">
              <a:avLst/>
            </a:prstGeom>
            <a:noFill/>
            <a:ln w="9525">
              <a:noFill/>
              <a:miter lim="800000"/>
              <a:headEnd/>
              <a:tailEnd/>
            </a:ln>
          </p:spPr>
        </p:pic>
      </p:grpSp>
    </p:spTree>
    <p:extLst>
      <p:ext uri="{BB962C8B-B14F-4D97-AF65-F5344CB8AC3E}">
        <p14:creationId xmlns:p14="http://schemas.microsoft.com/office/powerpoint/2010/main" val="3018807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C:\_Clients\PPT\edenred-ppt\COMMERCIAL\PPT\preparation\ombre.png"/>
          <p:cNvPicPr>
            <a:picLocks noChangeAspect="1" noChangeArrowheads="1"/>
          </p:cNvPicPr>
          <p:nvPr/>
        </p:nvPicPr>
        <p:blipFill>
          <a:blip r:embed="rId3" cstate="print"/>
          <a:srcRect l="5982" t="499" r="3439" b="11725"/>
          <a:stretch>
            <a:fillRect/>
          </a:stretch>
        </p:blipFill>
        <p:spPr bwMode="auto">
          <a:xfrm rot="10800000">
            <a:off x="739745" y="762837"/>
            <a:ext cx="4825612" cy="729303"/>
          </a:xfrm>
          <a:prstGeom prst="rect">
            <a:avLst/>
          </a:prstGeom>
          <a:noFill/>
        </p:spPr>
      </p:pic>
      <p:sp>
        <p:nvSpPr>
          <p:cNvPr id="20" name="Rectangle 19"/>
          <p:cNvSpPr/>
          <p:nvPr/>
        </p:nvSpPr>
        <p:spPr>
          <a:xfrm>
            <a:off x="478491" y="809377"/>
            <a:ext cx="4590815" cy="708733"/>
          </a:xfrm>
          <a:prstGeom prst="rect">
            <a:avLst/>
          </a:prstGeom>
          <a:solidFill>
            <a:srgbClr val="E2E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9" name="Forme libre 38"/>
          <p:cNvSpPr/>
          <p:nvPr/>
        </p:nvSpPr>
        <p:spPr>
          <a:xfrm>
            <a:off x="5449562" y="2979779"/>
            <a:ext cx="1877536" cy="951037"/>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6880334"/>
              <a:gd name="connsiteY0" fmla="*/ 2925884 h 3088222"/>
              <a:gd name="connsiteX1" fmla="*/ 2125548 w 6880334"/>
              <a:gd name="connsiteY1" fmla="*/ 1302280 h 3088222"/>
              <a:gd name="connsiteX2" fmla="*/ 4898215 w 6880334"/>
              <a:gd name="connsiteY2" fmla="*/ 482532 h 3088222"/>
              <a:gd name="connsiteX3" fmla="*/ 6880334 w 6880334"/>
              <a:gd name="connsiteY3" fmla="*/ 2153995 h 3088222"/>
              <a:gd name="connsiteX0" fmla="*/ 0 w 4898215"/>
              <a:gd name="connsiteY0" fmla="*/ 2925884 h 3088222"/>
              <a:gd name="connsiteX1" fmla="*/ 2125548 w 4898215"/>
              <a:gd name="connsiteY1" fmla="*/ 1302280 h 3088222"/>
              <a:gd name="connsiteX2" fmla="*/ 4898215 w 4898215"/>
              <a:gd name="connsiteY2" fmla="*/ 482532 h 3088222"/>
              <a:gd name="connsiteX0" fmla="*/ 0 w 4898215"/>
              <a:gd name="connsiteY0" fmla="*/ 2443353 h 2443354"/>
              <a:gd name="connsiteX1" fmla="*/ 4898215 w 4898215"/>
              <a:gd name="connsiteY1" fmla="*/ 1 h 2443354"/>
              <a:gd name="connsiteX0" fmla="*/ 0 w 4878363"/>
              <a:gd name="connsiteY0" fmla="*/ 2067653 h 2067654"/>
              <a:gd name="connsiteX1" fmla="*/ 4878363 w 4878363"/>
              <a:gd name="connsiteY1" fmla="*/ 0 h 2067654"/>
              <a:gd name="connsiteX0" fmla="*/ 0 w 4878363"/>
              <a:gd name="connsiteY0" fmla="*/ 3203267 h 3203268"/>
              <a:gd name="connsiteX1" fmla="*/ 4878363 w 4878363"/>
              <a:gd name="connsiteY1" fmla="*/ 1135614 h 3203268"/>
              <a:gd name="connsiteX0" fmla="*/ 0 w 4858512"/>
              <a:gd name="connsiteY0" fmla="*/ 2934911 h 2934911"/>
              <a:gd name="connsiteX1" fmla="*/ 4858512 w 4858512"/>
              <a:gd name="connsiteY1" fmla="*/ 1135614 h 2934911"/>
              <a:gd name="connsiteX0" fmla="*/ 0 w 4858512"/>
              <a:gd name="connsiteY0" fmla="*/ 2934911 h 2934911"/>
              <a:gd name="connsiteX1" fmla="*/ 4858512 w 4858512"/>
              <a:gd name="connsiteY1" fmla="*/ 1135614 h 2934911"/>
              <a:gd name="connsiteX0" fmla="*/ 1869534 w 4603898"/>
              <a:gd name="connsiteY0" fmla="*/ 3927833 h 3927833"/>
              <a:gd name="connsiteX1" fmla="*/ 4603898 w 4603898"/>
              <a:gd name="connsiteY1" fmla="*/ 1135614 h 3927833"/>
              <a:gd name="connsiteX0" fmla="*/ 0 w 2734364"/>
              <a:gd name="connsiteY0" fmla="*/ 3900999 h 3900999"/>
              <a:gd name="connsiteX1" fmla="*/ 2734364 w 2734364"/>
              <a:gd name="connsiteY1" fmla="*/ 1108780 h 3900999"/>
              <a:gd name="connsiteX0" fmla="*/ 13386 w 1983454"/>
              <a:gd name="connsiteY0" fmla="*/ 2505538 h 2505538"/>
              <a:gd name="connsiteX1" fmla="*/ 1983454 w 1983454"/>
              <a:gd name="connsiteY1" fmla="*/ 1108780 h 2505538"/>
              <a:gd name="connsiteX0" fmla="*/ 0 w 1970068"/>
              <a:gd name="connsiteY0" fmla="*/ 1915151 h 1915151"/>
              <a:gd name="connsiteX1" fmla="*/ 1970068 w 1970068"/>
              <a:gd name="connsiteY1" fmla="*/ 518393 h 1915151"/>
              <a:gd name="connsiteX0" fmla="*/ 0 w 1711994"/>
              <a:gd name="connsiteY0" fmla="*/ 2344522 h 2344522"/>
              <a:gd name="connsiteX1" fmla="*/ 1711994 w 1711994"/>
              <a:gd name="connsiteY1" fmla="*/ 518393 h 2344522"/>
            </a:gdLst>
            <a:ahLst/>
            <a:cxnLst>
              <a:cxn ang="0">
                <a:pos x="connsiteX0" y="connsiteY0"/>
              </a:cxn>
              <a:cxn ang="0">
                <a:pos x="connsiteX1" y="connsiteY1"/>
              </a:cxn>
            </a:cxnLst>
            <a:rect l="l" t="t" r="r" b="b"/>
            <a:pathLst>
              <a:path w="1711994" h="2344522">
                <a:moveTo>
                  <a:pt x="0" y="2344522"/>
                </a:moveTo>
                <a:cubicBezTo>
                  <a:pt x="355604" y="850230"/>
                  <a:pt x="383651" y="0"/>
                  <a:pt x="1711994" y="518393"/>
                </a:cubicBezTo>
              </a:path>
            </a:pathLst>
          </a:custGeom>
          <a:noFill/>
          <a:ln w="28575" cap="rnd" cmpd="sng" algn="ctr">
            <a:solidFill>
              <a:srgbClr val="1C5089"/>
            </a:solidFill>
            <a:prstDash val="sysDot"/>
          </a:ln>
          <a:effectLst/>
        </p:spPr>
        <p:txBody>
          <a:bodyPr rtlCol="0" anchor="ctr"/>
          <a:lstStyle/>
          <a:p>
            <a:pPr algn="ctr"/>
            <a:endParaRPr lang="fr-FR" dirty="0">
              <a:solidFill>
                <a:srgbClr val="002060"/>
              </a:solidFill>
            </a:endParaRPr>
          </a:p>
        </p:txBody>
      </p:sp>
      <p:sp>
        <p:nvSpPr>
          <p:cNvPr id="37" name="Forme libre 36"/>
          <p:cNvSpPr/>
          <p:nvPr/>
        </p:nvSpPr>
        <p:spPr>
          <a:xfrm>
            <a:off x="5014127" y="1825893"/>
            <a:ext cx="1877536" cy="951037"/>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6880334"/>
              <a:gd name="connsiteY0" fmla="*/ 2925884 h 3088222"/>
              <a:gd name="connsiteX1" fmla="*/ 2125548 w 6880334"/>
              <a:gd name="connsiteY1" fmla="*/ 1302280 h 3088222"/>
              <a:gd name="connsiteX2" fmla="*/ 4898215 w 6880334"/>
              <a:gd name="connsiteY2" fmla="*/ 482532 h 3088222"/>
              <a:gd name="connsiteX3" fmla="*/ 6880334 w 6880334"/>
              <a:gd name="connsiteY3" fmla="*/ 2153995 h 3088222"/>
              <a:gd name="connsiteX0" fmla="*/ 0 w 4898215"/>
              <a:gd name="connsiteY0" fmla="*/ 2925884 h 3088222"/>
              <a:gd name="connsiteX1" fmla="*/ 2125548 w 4898215"/>
              <a:gd name="connsiteY1" fmla="*/ 1302280 h 3088222"/>
              <a:gd name="connsiteX2" fmla="*/ 4898215 w 4898215"/>
              <a:gd name="connsiteY2" fmla="*/ 482532 h 3088222"/>
              <a:gd name="connsiteX0" fmla="*/ 0 w 4898215"/>
              <a:gd name="connsiteY0" fmla="*/ 2443353 h 2443354"/>
              <a:gd name="connsiteX1" fmla="*/ 4898215 w 4898215"/>
              <a:gd name="connsiteY1" fmla="*/ 1 h 2443354"/>
              <a:gd name="connsiteX0" fmla="*/ 0 w 4878363"/>
              <a:gd name="connsiteY0" fmla="*/ 2067653 h 2067654"/>
              <a:gd name="connsiteX1" fmla="*/ 4878363 w 4878363"/>
              <a:gd name="connsiteY1" fmla="*/ 0 h 2067654"/>
              <a:gd name="connsiteX0" fmla="*/ 0 w 4878363"/>
              <a:gd name="connsiteY0" fmla="*/ 3203267 h 3203268"/>
              <a:gd name="connsiteX1" fmla="*/ 4878363 w 4878363"/>
              <a:gd name="connsiteY1" fmla="*/ 1135614 h 3203268"/>
              <a:gd name="connsiteX0" fmla="*/ 0 w 4858512"/>
              <a:gd name="connsiteY0" fmla="*/ 2934911 h 2934911"/>
              <a:gd name="connsiteX1" fmla="*/ 4858512 w 4858512"/>
              <a:gd name="connsiteY1" fmla="*/ 1135614 h 2934911"/>
              <a:gd name="connsiteX0" fmla="*/ 0 w 4858512"/>
              <a:gd name="connsiteY0" fmla="*/ 2934911 h 2934911"/>
              <a:gd name="connsiteX1" fmla="*/ 4858512 w 4858512"/>
              <a:gd name="connsiteY1" fmla="*/ 1135614 h 2934911"/>
              <a:gd name="connsiteX0" fmla="*/ 1869534 w 4603898"/>
              <a:gd name="connsiteY0" fmla="*/ 3927833 h 3927833"/>
              <a:gd name="connsiteX1" fmla="*/ 4603898 w 4603898"/>
              <a:gd name="connsiteY1" fmla="*/ 1135614 h 3927833"/>
              <a:gd name="connsiteX0" fmla="*/ 0 w 2734364"/>
              <a:gd name="connsiteY0" fmla="*/ 3900999 h 3900999"/>
              <a:gd name="connsiteX1" fmla="*/ 2734364 w 2734364"/>
              <a:gd name="connsiteY1" fmla="*/ 1108780 h 3900999"/>
              <a:gd name="connsiteX0" fmla="*/ 13386 w 1983454"/>
              <a:gd name="connsiteY0" fmla="*/ 2505538 h 2505538"/>
              <a:gd name="connsiteX1" fmla="*/ 1983454 w 1983454"/>
              <a:gd name="connsiteY1" fmla="*/ 1108780 h 2505538"/>
              <a:gd name="connsiteX0" fmla="*/ 0 w 1970068"/>
              <a:gd name="connsiteY0" fmla="*/ 1915151 h 1915151"/>
              <a:gd name="connsiteX1" fmla="*/ 1970068 w 1970068"/>
              <a:gd name="connsiteY1" fmla="*/ 518393 h 1915151"/>
              <a:gd name="connsiteX0" fmla="*/ 0 w 1711994"/>
              <a:gd name="connsiteY0" fmla="*/ 2344522 h 2344522"/>
              <a:gd name="connsiteX1" fmla="*/ 1711994 w 1711994"/>
              <a:gd name="connsiteY1" fmla="*/ 518393 h 2344522"/>
            </a:gdLst>
            <a:ahLst/>
            <a:cxnLst>
              <a:cxn ang="0">
                <a:pos x="connsiteX0" y="connsiteY0"/>
              </a:cxn>
              <a:cxn ang="0">
                <a:pos x="connsiteX1" y="connsiteY1"/>
              </a:cxn>
            </a:cxnLst>
            <a:rect l="l" t="t" r="r" b="b"/>
            <a:pathLst>
              <a:path w="1711994" h="2344522">
                <a:moveTo>
                  <a:pt x="0" y="2344522"/>
                </a:moveTo>
                <a:cubicBezTo>
                  <a:pt x="355604" y="850230"/>
                  <a:pt x="383651" y="0"/>
                  <a:pt x="1711994" y="518393"/>
                </a:cubicBezTo>
              </a:path>
            </a:pathLst>
          </a:custGeom>
          <a:noFill/>
          <a:ln w="28575" cap="rnd" cmpd="sng" algn="ctr">
            <a:solidFill>
              <a:srgbClr val="1C5089"/>
            </a:solidFill>
            <a:prstDash val="sysDot"/>
          </a:ln>
          <a:effectLst/>
        </p:spPr>
        <p:txBody>
          <a:bodyPr rtlCol="0" anchor="ctr"/>
          <a:lstStyle/>
          <a:p>
            <a:pPr algn="ctr"/>
            <a:endParaRPr lang="fr-FR" dirty="0">
              <a:solidFill>
                <a:srgbClr val="002060"/>
              </a:solidFill>
            </a:endParaRPr>
          </a:p>
        </p:txBody>
      </p:sp>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21</a:t>
            </a:fld>
            <a:endParaRPr lang="fr-FR" dirty="0">
              <a:solidFill>
                <a:srgbClr val="002060">
                  <a:tint val="75000"/>
                </a:srgbClr>
              </a:solidFill>
            </a:endParaRPr>
          </a:p>
        </p:txBody>
      </p:sp>
      <p:sp>
        <p:nvSpPr>
          <p:cNvPr id="17" name="Titre 16"/>
          <p:cNvSpPr>
            <a:spLocks noGrp="1"/>
          </p:cNvSpPr>
          <p:nvPr>
            <p:ph type="title"/>
          </p:nvPr>
        </p:nvSpPr>
        <p:spPr/>
        <p:txBody>
          <a:bodyPr/>
          <a:lstStyle/>
          <a:p>
            <a:r>
              <a:rPr lang="fr-FR" dirty="0" smtClean="0"/>
              <a:t>L'application mobile gratuite</a:t>
            </a:r>
            <a:endParaRPr lang="fr-FR" dirty="0"/>
          </a:p>
        </p:txBody>
      </p:sp>
      <p:pic>
        <p:nvPicPr>
          <p:cNvPr id="3" name="Picture 2" descr="C:\_Clients\PPT\edenred-ppt\PWP30slides_Lea\preparation\visuel_mobiles.png"/>
          <p:cNvPicPr>
            <a:picLocks noChangeAspect="1" noChangeArrowheads="1"/>
          </p:cNvPicPr>
          <p:nvPr/>
        </p:nvPicPr>
        <p:blipFill>
          <a:blip r:embed="rId4" cstate="print"/>
          <a:srcRect/>
          <a:stretch>
            <a:fillRect/>
          </a:stretch>
        </p:blipFill>
        <p:spPr bwMode="auto">
          <a:xfrm>
            <a:off x="1958519" y="1650034"/>
            <a:ext cx="4910364" cy="4640775"/>
          </a:xfrm>
          <a:prstGeom prst="rect">
            <a:avLst/>
          </a:prstGeom>
          <a:noFill/>
        </p:spPr>
      </p:pic>
      <p:pic>
        <p:nvPicPr>
          <p:cNvPr id="5" name="Picture 3" descr="C:\_Clients\PPT\edenred-ppt\PWP30slides_Maguelone\preparation\logo_google.png"/>
          <p:cNvPicPr>
            <a:picLocks noChangeAspect="1" noChangeArrowheads="1"/>
          </p:cNvPicPr>
          <p:nvPr/>
        </p:nvPicPr>
        <p:blipFill>
          <a:blip r:embed="rId5" cstate="print"/>
          <a:srcRect/>
          <a:stretch>
            <a:fillRect/>
          </a:stretch>
        </p:blipFill>
        <p:spPr bwMode="auto">
          <a:xfrm>
            <a:off x="6335989" y="837215"/>
            <a:ext cx="979139" cy="337634"/>
          </a:xfrm>
          <a:prstGeom prst="rect">
            <a:avLst/>
          </a:prstGeom>
          <a:noFill/>
        </p:spPr>
      </p:pic>
      <p:pic>
        <p:nvPicPr>
          <p:cNvPr id="2052" name="Picture 4" descr="C:\_Clients\PPT\edenred-ppt\PWP30slides_Maguelone\preparation\logo_app.png"/>
          <p:cNvPicPr>
            <a:picLocks noChangeAspect="1" noChangeArrowheads="1"/>
          </p:cNvPicPr>
          <p:nvPr/>
        </p:nvPicPr>
        <p:blipFill>
          <a:blip r:embed="rId6" cstate="print"/>
          <a:srcRect/>
          <a:stretch>
            <a:fillRect/>
          </a:stretch>
        </p:blipFill>
        <p:spPr bwMode="auto">
          <a:xfrm>
            <a:off x="5172183" y="861141"/>
            <a:ext cx="1080428" cy="330881"/>
          </a:xfrm>
          <a:prstGeom prst="rect">
            <a:avLst/>
          </a:prstGeom>
          <a:noFill/>
        </p:spPr>
      </p:pic>
      <p:sp>
        <p:nvSpPr>
          <p:cNvPr id="31" name="Rectangle à coins arrondis 30"/>
          <p:cNvSpPr/>
          <p:nvPr/>
        </p:nvSpPr>
        <p:spPr>
          <a:xfrm>
            <a:off x="522513" y="3462684"/>
            <a:ext cx="3331033" cy="635620"/>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algn="ctr" eaLnBrk="0" hangingPunct="0">
              <a:lnSpc>
                <a:spcPts val="1600"/>
              </a:lnSpc>
              <a:spcBef>
                <a:spcPts val="2000"/>
              </a:spcBef>
              <a:spcAft>
                <a:spcPts val="600"/>
              </a:spcAft>
              <a:defRPr/>
            </a:pPr>
            <a:r>
              <a:rPr lang="fr-FR" sz="1200" b="1" dirty="0" smtClean="0">
                <a:solidFill>
                  <a:schemeClr val="bg1"/>
                </a:solidFill>
              </a:rPr>
              <a:t>Géo-localiser autour de vous les établissements </a:t>
            </a:r>
            <a:br>
              <a:rPr lang="fr-FR" sz="1200" b="1" dirty="0" smtClean="0">
                <a:solidFill>
                  <a:schemeClr val="bg1"/>
                </a:solidFill>
              </a:rPr>
            </a:br>
            <a:r>
              <a:rPr lang="fr-FR" sz="1200" b="1" dirty="0" smtClean="0">
                <a:solidFill>
                  <a:schemeClr val="bg1"/>
                </a:solidFill>
              </a:rPr>
              <a:t>qui acceptent la carte Ticket Restaurant® </a:t>
            </a:r>
          </a:p>
        </p:txBody>
      </p:sp>
      <p:sp>
        <p:nvSpPr>
          <p:cNvPr id="32" name="Rectangle à coins arrondis 31"/>
          <p:cNvSpPr/>
          <p:nvPr/>
        </p:nvSpPr>
        <p:spPr>
          <a:xfrm>
            <a:off x="5635078" y="5399549"/>
            <a:ext cx="2333262" cy="602961"/>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algn="ctr" eaLnBrk="0" hangingPunct="0">
              <a:lnSpc>
                <a:spcPts val="1600"/>
              </a:lnSpc>
              <a:spcBef>
                <a:spcPts val="2000"/>
              </a:spcBef>
              <a:spcAft>
                <a:spcPts val="600"/>
              </a:spcAft>
              <a:defRPr/>
            </a:pPr>
            <a:r>
              <a:rPr lang="fr-FR" sz="1200" b="1" dirty="0" smtClean="0">
                <a:solidFill>
                  <a:schemeClr val="bg1"/>
                </a:solidFill>
              </a:rPr>
              <a:t>Profiter des offres du club</a:t>
            </a:r>
            <a:br>
              <a:rPr lang="fr-FR" sz="1200" b="1" dirty="0" smtClean="0">
                <a:solidFill>
                  <a:schemeClr val="bg1"/>
                </a:solidFill>
              </a:rPr>
            </a:br>
            <a:r>
              <a:rPr lang="fr-FR" sz="1200" b="1" dirty="0" smtClean="0">
                <a:solidFill>
                  <a:schemeClr val="bg1"/>
                </a:solidFill>
              </a:rPr>
              <a:t> d’avantages en ligne </a:t>
            </a:r>
            <a:r>
              <a:rPr lang="fr-FR" sz="1200" b="1" dirty="0" err="1" smtClean="0">
                <a:solidFill>
                  <a:schemeClr val="bg1"/>
                </a:solidFill>
              </a:rPr>
              <a:t>Beneficio</a:t>
            </a:r>
            <a:r>
              <a:rPr lang="fr-FR" sz="1200" b="1" dirty="0" smtClean="0">
                <a:solidFill>
                  <a:schemeClr val="bg1"/>
                </a:solidFill>
              </a:rPr>
              <a:t> Club® </a:t>
            </a:r>
          </a:p>
        </p:txBody>
      </p:sp>
      <p:sp>
        <p:nvSpPr>
          <p:cNvPr id="33" name="Rectangle à coins arrondis 32"/>
          <p:cNvSpPr/>
          <p:nvPr/>
        </p:nvSpPr>
        <p:spPr>
          <a:xfrm>
            <a:off x="992184" y="5971176"/>
            <a:ext cx="2947639" cy="416312"/>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algn="ctr" eaLnBrk="0" hangingPunct="0">
              <a:lnSpc>
                <a:spcPts val="1600"/>
              </a:lnSpc>
              <a:spcBef>
                <a:spcPts val="2000"/>
              </a:spcBef>
              <a:spcAft>
                <a:spcPts val="600"/>
              </a:spcAft>
              <a:defRPr/>
            </a:pPr>
            <a:r>
              <a:rPr lang="fr-FR" sz="1200" b="1" dirty="0" smtClean="0">
                <a:solidFill>
                  <a:schemeClr val="bg1"/>
                </a:solidFill>
              </a:rPr>
              <a:t>Suivre vos transactions (crédits et débits) </a:t>
            </a:r>
          </a:p>
        </p:txBody>
      </p:sp>
      <p:sp>
        <p:nvSpPr>
          <p:cNvPr id="35" name="Rectangle à coins arrondis 34"/>
          <p:cNvSpPr/>
          <p:nvPr/>
        </p:nvSpPr>
        <p:spPr>
          <a:xfrm>
            <a:off x="6022185" y="2982117"/>
            <a:ext cx="2947639" cy="416312"/>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marL="358775" eaLnBrk="0" hangingPunct="0">
              <a:lnSpc>
                <a:spcPts val="1600"/>
              </a:lnSpc>
              <a:spcBef>
                <a:spcPts val="2000"/>
              </a:spcBef>
              <a:spcAft>
                <a:spcPts val="600"/>
              </a:spcAft>
              <a:defRPr/>
            </a:pPr>
            <a:r>
              <a:rPr lang="fr-FR" sz="1200" b="1" dirty="0" smtClean="0">
                <a:solidFill>
                  <a:schemeClr val="bg1"/>
                </a:solidFill>
              </a:rPr>
              <a:t>Connaître le solde disponible du jour </a:t>
            </a:r>
          </a:p>
        </p:txBody>
      </p:sp>
      <p:pic>
        <p:nvPicPr>
          <p:cNvPr id="40" name="Picture 2" descr="C:\_Clients\PPT\edenred-ppt\COMMERCIAL\PPT\preparation\picto_04.png"/>
          <p:cNvPicPr>
            <a:picLocks noChangeAspect="1" noChangeArrowheads="1"/>
          </p:cNvPicPr>
          <p:nvPr/>
        </p:nvPicPr>
        <p:blipFill>
          <a:blip r:embed="rId7" cstate="print"/>
          <a:stretch>
            <a:fillRect/>
          </a:stretch>
        </p:blipFill>
        <p:spPr bwMode="auto">
          <a:xfrm>
            <a:off x="6106982" y="3065835"/>
            <a:ext cx="330049" cy="239401"/>
          </a:xfrm>
          <a:prstGeom prst="rect">
            <a:avLst/>
          </a:prstGeom>
          <a:noFill/>
        </p:spPr>
      </p:pic>
      <p:grpSp>
        <p:nvGrpSpPr>
          <p:cNvPr id="42" name="Groupe 41"/>
          <p:cNvGrpSpPr/>
          <p:nvPr/>
        </p:nvGrpSpPr>
        <p:grpSpPr>
          <a:xfrm>
            <a:off x="4873877" y="1740964"/>
            <a:ext cx="2947639" cy="514752"/>
            <a:chOff x="5146027" y="1152898"/>
            <a:chExt cx="2947639" cy="514752"/>
          </a:xfrm>
        </p:grpSpPr>
        <p:sp>
          <p:nvSpPr>
            <p:cNvPr id="34" name="Rectangle à coins arrondis 33"/>
            <p:cNvSpPr/>
            <p:nvPr/>
          </p:nvSpPr>
          <p:spPr>
            <a:xfrm>
              <a:off x="5146027" y="1179639"/>
              <a:ext cx="2947639" cy="416312"/>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marL="446088" indent="-87313" algn="ctr" eaLnBrk="0" hangingPunct="0">
                <a:lnSpc>
                  <a:spcPts val="1600"/>
                </a:lnSpc>
                <a:spcBef>
                  <a:spcPts val="2000"/>
                </a:spcBef>
                <a:spcAft>
                  <a:spcPts val="600"/>
                </a:spcAft>
                <a:defRPr/>
              </a:pPr>
              <a:r>
                <a:rPr lang="fr-FR" sz="1200" b="1" dirty="0" smtClean="0">
                  <a:solidFill>
                    <a:schemeClr val="bg1"/>
                  </a:solidFill>
                </a:rPr>
                <a:t>Consulter le solde de votre compte </a:t>
              </a:r>
            </a:p>
          </p:txBody>
        </p:sp>
        <p:pic>
          <p:nvPicPr>
            <p:cNvPr id="41" name="Picture 2" descr="C:\_Clients\PPT\edenred-ppt\COMMERCIAL\PPT\preparation\picto_04.png"/>
            <p:cNvPicPr>
              <a:picLocks noChangeAspect="1" noChangeArrowheads="1"/>
            </p:cNvPicPr>
            <p:nvPr/>
          </p:nvPicPr>
          <p:blipFill>
            <a:blip r:embed="rId8" cstate="print"/>
            <a:stretch>
              <a:fillRect/>
            </a:stretch>
          </p:blipFill>
          <p:spPr bwMode="auto">
            <a:xfrm rot="19910535">
              <a:off x="5219392" y="1152898"/>
              <a:ext cx="453726" cy="514752"/>
            </a:xfrm>
            <a:prstGeom prst="rect">
              <a:avLst/>
            </a:prstGeom>
            <a:noFill/>
          </p:spPr>
        </p:pic>
        <p:pic>
          <p:nvPicPr>
            <p:cNvPr id="2053" name="Picture 5" descr="C:\_Clients\PPT\edenred-ppt\PWP30slides_Lea\preparation\picto_recharge.png"/>
            <p:cNvPicPr>
              <a:picLocks noChangeAspect="1" noChangeArrowheads="1"/>
            </p:cNvPicPr>
            <p:nvPr/>
          </p:nvPicPr>
          <p:blipFill>
            <a:blip r:embed="rId9" cstate="print"/>
            <a:srcRect/>
            <a:stretch>
              <a:fillRect/>
            </a:stretch>
          </p:blipFill>
          <p:spPr bwMode="auto">
            <a:xfrm>
              <a:off x="5201375" y="1240970"/>
              <a:ext cx="300430" cy="251012"/>
            </a:xfrm>
            <a:prstGeom prst="rect">
              <a:avLst/>
            </a:prstGeom>
            <a:noFill/>
          </p:spPr>
        </p:pic>
      </p:grpSp>
      <p:sp>
        <p:nvSpPr>
          <p:cNvPr id="18" name="Rectangle à coins arrondis 17">
            <a:hlinkClick r:id="rId10"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19" name="ZoneTexte 18"/>
          <p:cNvSpPr txBox="1"/>
          <p:nvPr/>
        </p:nvSpPr>
        <p:spPr>
          <a:xfrm rot="7817">
            <a:off x="565079" y="849770"/>
            <a:ext cx="4448710" cy="584775"/>
          </a:xfrm>
          <a:prstGeom prst="rect">
            <a:avLst/>
          </a:prstGeom>
          <a:noFill/>
        </p:spPr>
        <p:txBody>
          <a:bodyPr wrap="square" rtlCol="0">
            <a:spAutoFit/>
          </a:bodyPr>
          <a:lstStyle/>
          <a:p>
            <a:r>
              <a:rPr lang="fr-FR" sz="1600" b="1" dirty="0" smtClean="0">
                <a:solidFill>
                  <a:srgbClr val="002060"/>
                </a:solidFill>
                <a:cs typeface="Calibri" pitchFamily="34" charset="0"/>
              </a:rPr>
              <a:t>Application Gratuite pour Smartphone et </a:t>
            </a:r>
            <a:r>
              <a:rPr lang="fr-FR" sz="1600" b="1" dirty="0" err="1" smtClean="0">
                <a:solidFill>
                  <a:srgbClr val="002060"/>
                </a:solidFill>
                <a:cs typeface="Calibri" pitchFamily="34" charset="0"/>
              </a:rPr>
              <a:t>Android</a:t>
            </a:r>
            <a:r>
              <a:rPr lang="fr-FR" sz="1600" b="1" dirty="0" smtClean="0">
                <a:solidFill>
                  <a:srgbClr val="002060"/>
                </a:solidFill>
                <a:cs typeface="Calibri" pitchFamily="34" charset="0"/>
              </a:rPr>
              <a:t> à télécharger dans  l’</a:t>
            </a:r>
            <a:r>
              <a:rPr lang="fr-FR" sz="1600" b="1" dirty="0" err="1" smtClean="0">
                <a:solidFill>
                  <a:srgbClr val="002060"/>
                </a:solidFill>
                <a:cs typeface="Calibri" pitchFamily="34" charset="0"/>
              </a:rPr>
              <a:t>App</a:t>
            </a:r>
            <a:r>
              <a:rPr lang="fr-FR" sz="1600" b="1" dirty="0" smtClean="0">
                <a:solidFill>
                  <a:srgbClr val="002060"/>
                </a:solidFill>
                <a:cs typeface="Calibri" pitchFamily="34" charset="0"/>
              </a:rPr>
              <a:t> store et sur Google Play.</a:t>
            </a:r>
            <a:endParaRPr lang="fr-FR" sz="1600" b="1" dirty="0">
              <a:solidFill>
                <a:srgbClr val="002060"/>
              </a:solidFill>
            </a:endParaRPr>
          </a:p>
        </p:txBody>
      </p:sp>
    </p:spTree>
    <p:extLst>
      <p:ext uri="{BB962C8B-B14F-4D97-AF65-F5344CB8AC3E}">
        <p14:creationId xmlns:p14="http://schemas.microsoft.com/office/powerpoint/2010/main" val="2041222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
          <p:cNvSpPr>
            <a:spLocks noGrp="1"/>
          </p:cNvSpPr>
          <p:nvPr>
            <p:ph type="sldNum" sz="quarter" idx="11"/>
          </p:nvPr>
        </p:nvSpPr>
        <p:spPr/>
        <p:txBody>
          <a:bodyPr/>
          <a:lstStyle/>
          <a:p>
            <a:fld id="{9B5351E1-153E-43B9-A94C-C401BD7420DC}" type="slidenum">
              <a:rPr lang="fr-FR" smtClean="0">
                <a:solidFill>
                  <a:srgbClr val="002060">
                    <a:tint val="75000"/>
                  </a:srgbClr>
                </a:solidFill>
              </a:rPr>
              <a:pPr/>
              <a:t>22</a:t>
            </a:fld>
            <a:endParaRPr lang="fr-FR" dirty="0">
              <a:solidFill>
                <a:srgbClr val="002060">
                  <a:tint val="75000"/>
                </a:srgbClr>
              </a:solidFill>
            </a:endParaRPr>
          </a:p>
        </p:txBody>
      </p:sp>
      <p:sp>
        <p:nvSpPr>
          <p:cNvPr id="17" name="Titre 16"/>
          <p:cNvSpPr>
            <a:spLocks noGrp="1"/>
          </p:cNvSpPr>
          <p:nvPr>
            <p:ph type="title"/>
          </p:nvPr>
        </p:nvSpPr>
        <p:spPr/>
        <p:txBody>
          <a:bodyPr/>
          <a:lstStyle/>
          <a:p>
            <a:r>
              <a:rPr lang="fr-FR" dirty="0" smtClean="0"/>
              <a:t>L'application mobile gratuite</a:t>
            </a:r>
            <a:endParaRPr lang="fr-FR" dirty="0"/>
          </a:p>
        </p:txBody>
      </p:sp>
      <p:sp>
        <p:nvSpPr>
          <p:cNvPr id="18" name="Rectangle à coins arrondis 17">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2" name="Image 1"/>
          <p:cNvPicPr>
            <a:picLocks noChangeAspect="1"/>
          </p:cNvPicPr>
          <p:nvPr/>
        </p:nvPicPr>
        <p:blipFill>
          <a:blip r:embed="rId4"/>
          <a:stretch>
            <a:fillRect/>
          </a:stretch>
        </p:blipFill>
        <p:spPr>
          <a:xfrm>
            <a:off x="394359" y="1398586"/>
            <a:ext cx="4259289" cy="4481513"/>
          </a:xfrm>
          <a:prstGeom prst="rect">
            <a:avLst/>
          </a:prstGeom>
        </p:spPr>
      </p:pic>
      <p:pic>
        <p:nvPicPr>
          <p:cNvPr id="3" name="Image 2"/>
          <p:cNvPicPr>
            <a:picLocks noChangeAspect="1"/>
          </p:cNvPicPr>
          <p:nvPr/>
        </p:nvPicPr>
        <p:blipFill>
          <a:blip r:embed="rId5"/>
          <a:stretch>
            <a:fillRect/>
          </a:stretch>
        </p:blipFill>
        <p:spPr>
          <a:xfrm>
            <a:off x="4807218" y="1458678"/>
            <a:ext cx="4189562" cy="4361327"/>
          </a:xfrm>
          <a:prstGeom prst="rect">
            <a:avLst/>
          </a:prstGeom>
        </p:spPr>
      </p:pic>
    </p:spTree>
    <p:extLst>
      <p:ext uri="{BB962C8B-B14F-4D97-AF65-F5344CB8AC3E}">
        <p14:creationId xmlns:p14="http://schemas.microsoft.com/office/powerpoint/2010/main" val="230949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
          <p:cNvSpPr>
            <a:spLocks noGrp="1"/>
          </p:cNvSpPr>
          <p:nvPr>
            <p:ph type="sldNum" sz="quarter" idx="11"/>
          </p:nvPr>
        </p:nvSpPr>
        <p:spPr/>
        <p:txBody>
          <a:bodyPr/>
          <a:lstStyle/>
          <a:p>
            <a:fld id="{9B5351E1-153E-43B9-A94C-C401BD7420DC}" type="slidenum">
              <a:rPr lang="fr-FR" smtClean="0">
                <a:solidFill>
                  <a:srgbClr val="002060">
                    <a:tint val="75000"/>
                  </a:srgbClr>
                </a:solidFill>
              </a:rPr>
              <a:pPr/>
              <a:t>23</a:t>
            </a:fld>
            <a:endParaRPr lang="fr-FR" dirty="0">
              <a:solidFill>
                <a:srgbClr val="002060">
                  <a:tint val="75000"/>
                </a:srgbClr>
              </a:solidFill>
            </a:endParaRPr>
          </a:p>
        </p:txBody>
      </p:sp>
      <p:sp>
        <p:nvSpPr>
          <p:cNvPr id="17" name="Titre 16"/>
          <p:cNvSpPr>
            <a:spLocks noGrp="1"/>
          </p:cNvSpPr>
          <p:nvPr>
            <p:ph type="title"/>
          </p:nvPr>
        </p:nvSpPr>
        <p:spPr/>
        <p:txBody>
          <a:bodyPr/>
          <a:lstStyle/>
          <a:p>
            <a:r>
              <a:rPr lang="fr-FR" dirty="0" smtClean="0"/>
              <a:t>L'application mobile gratuite</a:t>
            </a:r>
            <a:endParaRPr lang="fr-FR" dirty="0"/>
          </a:p>
        </p:txBody>
      </p:sp>
      <p:sp>
        <p:nvSpPr>
          <p:cNvPr id="18" name="Rectangle à coins arrondis 17">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4" name="Image 3"/>
          <p:cNvPicPr>
            <a:picLocks noChangeAspect="1"/>
          </p:cNvPicPr>
          <p:nvPr/>
        </p:nvPicPr>
        <p:blipFill>
          <a:blip r:embed="rId4"/>
          <a:stretch>
            <a:fillRect/>
          </a:stretch>
        </p:blipFill>
        <p:spPr>
          <a:xfrm>
            <a:off x="2102621" y="1363608"/>
            <a:ext cx="5539732" cy="4878388"/>
          </a:xfrm>
          <a:prstGeom prst="rect">
            <a:avLst/>
          </a:prstGeom>
        </p:spPr>
      </p:pic>
    </p:spTree>
    <p:extLst>
      <p:ext uri="{BB962C8B-B14F-4D97-AF65-F5344CB8AC3E}">
        <p14:creationId xmlns:p14="http://schemas.microsoft.com/office/powerpoint/2010/main" val="2028202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49"/>
          <p:cNvGrpSpPr/>
          <p:nvPr/>
        </p:nvGrpSpPr>
        <p:grpSpPr>
          <a:xfrm rot="21281984">
            <a:off x="978024" y="706166"/>
            <a:ext cx="6909767" cy="7157194"/>
            <a:chOff x="-338809" y="746512"/>
            <a:chExt cx="4781323" cy="4439122"/>
          </a:xfrm>
        </p:grpSpPr>
        <p:pic>
          <p:nvPicPr>
            <p:cNvPr id="23" name="Picture 8" descr="C:\_Clients\PPT\edenred-ppt\COMMERCIAL\PPT\preparation\ombre.png"/>
            <p:cNvPicPr>
              <a:picLocks noChangeAspect="1" noChangeArrowheads="1"/>
            </p:cNvPicPr>
            <p:nvPr/>
          </p:nvPicPr>
          <p:blipFill>
            <a:blip r:embed="rId3" cstate="print"/>
            <a:srcRect l="5982" t="499" r="3439" b="11725"/>
            <a:stretch>
              <a:fillRect/>
            </a:stretch>
          </p:blipFill>
          <p:spPr bwMode="auto">
            <a:xfrm rot="10800000">
              <a:off x="468399" y="746512"/>
              <a:ext cx="3974115" cy="3205423"/>
            </a:xfrm>
            <a:prstGeom prst="rect">
              <a:avLst/>
            </a:prstGeom>
            <a:noFill/>
          </p:spPr>
        </p:pic>
        <p:pic>
          <p:nvPicPr>
            <p:cNvPr id="24" name="Picture 8" descr="C:\_Clients\PPT\edenred-ppt\COMMERCIAL\PPT\preparation\ombre.png"/>
            <p:cNvPicPr>
              <a:picLocks noChangeAspect="1" noChangeArrowheads="1"/>
            </p:cNvPicPr>
            <p:nvPr/>
          </p:nvPicPr>
          <p:blipFill>
            <a:blip r:embed="rId3" cstate="print"/>
            <a:srcRect t="16336"/>
            <a:stretch>
              <a:fillRect/>
            </a:stretch>
          </p:blipFill>
          <p:spPr bwMode="auto">
            <a:xfrm>
              <a:off x="-338809" y="1169244"/>
              <a:ext cx="4031836" cy="4016390"/>
            </a:xfrm>
            <a:prstGeom prst="rect">
              <a:avLst/>
            </a:prstGeom>
            <a:noFill/>
          </p:spPr>
        </p:pic>
        <p:sp>
          <p:nvSpPr>
            <p:cNvPr id="26" name="Rectangle 25"/>
            <p:cNvSpPr/>
            <p:nvPr/>
          </p:nvSpPr>
          <p:spPr>
            <a:xfrm>
              <a:off x="248478" y="1033247"/>
              <a:ext cx="3796748" cy="3155850"/>
            </a:xfrm>
            <a:prstGeom prst="rect">
              <a:avLst/>
            </a:prstGeom>
            <a:solidFill>
              <a:srgbClr val="E2E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2" name="Espace réservé du contenu 1"/>
          <p:cNvSpPr>
            <a:spLocks noGrp="1"/>
          </p:cNvSpPr>
          <p:nvPr>
            <p:ph idx="1"/>
          </p:nvPr>
        </p:nvSpPr>
        <p:spPr/>
        <p:txBody>
          <a:bodyPr/>
          <a:lstStyle/>
          <a:p>
            <a:endParaRPr lang="fr-FR"/>
          </a:p>
        </p:txBody>
      </p:sp>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24</a:t>
            </a:fld>
            <a:endParaRPr lang="fr-FR" dirty="0">
              <a:solidFill>
                <a:srgbClr val="002060">
                  <a:tint val="75000"/>
                </a:srgbClr>
              </a:solidFill>
            </a:endParaRPr>
          </a:p>
        </p:txBody>
      </p:sp>
      <p:sp>
        <p:nvSpPr>
          <p:cNvPr id="17" name="Titre 16"/>
          <p:cNvSpPr>
            <a:spLocks noGrp="1"/>
          </p:cNvSpPr>
          <p:nvPr>
            <p:ph type="title"/>
          </p:nvPr>
        </p:nvSpPr>
        <p:spPr/>
        <p:txBody>
          <a:bodyPr/>
          <a:lstStyle/>
          <a:p>
            <a:r>
              <a:rPr lang="fr-FR" smtClean="0"/>
              <a:t>Le service </a:t>
            </a:r>
            <a:r>
              <a:rPr lang="fr-FR" dirty="0" smtClean="0"/>
              <a:t>SMS pour consulter votre solde</a:t>
            </a:r>
            <a:endParaRPr lang="fr-FR" dirty="0"/>
          </a:p>
        </p:txBody>
      </p:sp>
      <p:pic>
        <p:nvPicPr>
          <p:cNvPr id="27" name="Picture 2" descr="C:\_Clients\PPT\edenred-ppt\CORPORATE\preparation\puce_rouge.png"/>
          <p:cNvPicPr>
            <a:picLocks noChangeAspect="1" noChangeArrowheads="1"/>
          </p:cNvPicPr>
          <p:nvPr/>
        </p:nvPicPr>
        <p:blipFill>
          <a:blip r:embed="rId4" cstate="screen"/>
          <a:srcRect/>
          <a:stretch>
            <a:fillRect/>
          </a:stretch>
        </p:blipFill>
        <p:spPr bwMode="auto">
          <a:xfrm>
            <a:off x="4399817" y="1312660"/>
            <a:ext cx="197055" cy="175644"/>
          </a:xfrm>
          <a:prstGeom prst="rect">
            <a:avLst/>
          </a:prstGeom>
          <a:noFill/>
        </p:spPr>
      </p:pic>
      <p:sp>
        <p:nvSpPr>
          <p:cNvPr id="28" name="Forme libre 27"/>
          <p:cNvSpPr/>
          <p:nvPr/>
        </p:nvSpPr>
        <p:spPr>
          <a:xfrm>
            <a:off x="4238692" y="4456127"/>
            <a:ext cx="738554" cy="140677"/>
          </a:xfrm>
          <a:custGeom>
            <a:avLst/>
            <a:gdLst>
              <a:gd name="connsiteX0" fmla="*/ 3908 w 738554"/>
              <a:gd name="connsiteY0" fmla="*/ 39077 h 140677"/>
              <a:gd name="connsiteX1" fmla="*/ 738554 w 738554"/>
              <a:gd name="connsiteY1" fmla="*/ 0 h 140677"/>
              <a:gd name="connsiteX2" fmla="*/ 738554 w 738554"/>
              <a:gd name="connsiteY2" fmla="*/ 101600 h 140677"/>
              <a:gd name="connsiteX3" fmla="*/ 0 w 738554"/>
              <a:gd name="connsiteY3" fmla="*/ 140677 h 140677"/>
              <a:gd name="connsiteX4" fmla="*/ 3908 w 738554"/>
              <a:gd name="connsiteY4" fmla="*/ 39077 h 14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554" h="140677">
                <a:moveTo>
                  <a:pt x="3908" y="39077"/>
                </a:moveTo>
                <a:lnTo>
                  <a:pt x="738554" y="0"/>
                </a:lnTo>
                <a:lnTo>
                  <a:pt x="738554" y="101600"/>
                </a:lnTo>
                <a:lnTo>
                  <a:pt x="0" y="140677"/>
                </a:lnTo>
                <a:lnTo>
                  <a:pt x="3908" y="39077"/>
                </a:ln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2008283" y="1682520"/>
            <a:ext cx="4924171" cy="1218410"/>
            <a:chOff x="1774357" y="1671887"/>
            <a:chExt cx="5344890" cy="1218410"/>
          </a:xfrm>
        </p:grpSpPr>
        <p:sp>
          <p:nvSpPr>
            <p:cNvPr id="18" name="Rectangle à coins arrondis 17"/>
            <p:cNvSpPr/>
            <p:nvPr/>
          </p:nvSpPr>
          <p:spPr>
            <a:xfrm>
              <a:off x="1774357" y="1671887"/>
              <a:ext cx="5344890" cy="1218410"/>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algn="ctr" eaLnBrk="0" hangingPunct="0">
                <a:lnSpc>
                  <a:spcPts val="2400"/>
                </a:lnSpc>
                <a:spcBef>
                  <a:spcPts val="600"/>
                </a:spcBef>
                <a:spcAft>
                  <a:spcPts val="600"/>
                </a:spcAft>
                <a:defRPr/>
              </a:pPr>
              <a:r>
                <a:rPr lang="fr-FR" sz="2400" b="1" dirty="0" smtClean="0">
                  <a:solidFill>
                    <a:schemeClr val="bg1"/>
                  </a:solidFill>
                </a:rPr>
                <a:t>Envoyez au 31052 « SOLDE » </a:t>
              </a:r>
              <a:r>
                <a:rPr lang="fr-FR" b="1" dirty="0" smtClean="0">
                  <a:solidFill>
                    <a:schemeClr val="bg1"/>
                  </a:solidFill>
                </a:rPr>
                <a:t/>
              </a:r>
              <a:br>
                <a:rPr lang="fr-FR" b="1" dirty="0" smtClean="0">
                  <a:solidFill>
                    <a:schemeClr val="bg1"/>
                  </a:solidFill>
                </a:rPr>
              </a:br>
              <a:r>
                <a:rPr lang="fr-FR" b="1" dirty="0" smtClean="0">
                  <a:solidFill>
                    <a:schemeClr val="bg1"/>
                  </a:solidFill>
                </a:rPr>
                <a:t>suivi d’un espace       Identifiant à 10 chiffres  </a:t>
              </a:r>
              <a:r>
                <a:rPr lang="fr-FR" sz="1400" b="1" i="1" dirty="0" smtClean="0">
                  <a:solidFill>
                    <a:schemeClr val="bg1"/>
                  </a:solidFill>
                </a:rPr>
                <a:t>(situé au verso de votre carte)</a:t>
              </a:r>
              <a:endParaRPr lang="fr-FR" b="1" i="1" dirty="0" smtClean="0">
                <a:solidFill>
                  <a:schemeClr val="bg1"/>
                </a:solidFill>
              </a:endParaRPr>
            </a:p>
          </p:txBody>
        </p:sp>
        <p:sp>
          <p:nvSpPr>
            <p:cNvPr id="29" name="ZoneTexte 28"/>
            <p:cNvSpPr txBox="1"/>
            <p:nvPr/>
          </p:nvSpPr>
          <p:spPr>
            <a:xfrm>
              <a:off x="3889956" y="1945752"/>
              <a:ext cx="413895" cy="646331"/>
            </a:xfrm>
            <a:prstGeom prst="rect">
              <a:avLst/>
            </a:prstGeom>
            <a:noFill/>
          </p:spPr>
          <p:txBody>
            <a:bodyPr wrap="none" rtlCol="0">
              <a:spAutoFit/>
            </a:bodyPr>
            <a:lstStyle/>
            <a:p>
              <a:r>
                <a:rPr lang="fr-FR" sz="3600" b="1" dirty="0" smtClean="0">
                  <a:solidFill>
                    <a:schemeClr val="bg1"/>
                  </a:solidFill>
                </a:rPr>
                <a:t>+</a:t>
              </a:r>
              <a:endParaRPr lang="fr-FR" sz="3600" b="1" dirty="0">
                <a:solidFill>
                  <a:schemeClr val="bg1"/>
                </a:solidFill>
              </a:endParaRPr>
            </a:p>
          </p:txBody>
        </p:sp>
      </p:grpSp>
      <p:pic>
        <p:nvPicPr>
          <p:cNvPr id="3076" name="Picture 4" descr="C:\_Clients\PPT\edenred-ppt\PWP30slides_Lea\preparation\sms+.png"/>
          <p:cNvPicPr>
            <a:picLocks noChangeAspect="1" noChangeArrowheads="1"/>
          </p:cNvPicPr>
          <p:nvPr/>
        </p:nvPicPr>
        <p:blipFill>
          <a:blip r:embed="rId5" cstate="print"/>
          <a:srcRect/>
          <a:stretch>
            <a:fillRect/>
          </a:stretch>
        </p:blipFill>
        <p:spPr bwMode="auto">
          <a:xfrm rot="20634599">
            <a:off x="1259564" y="1176524"/>
            <a:ext cx="1378984" cy="406367"/>
          </a:xfrm>
          <a:prstGeom prst="rect">
            <a:avLst/>
          </a:prstGeom>
          <a:noFill/>
        </p:spPr>
      </p:pic>
      <p:sp>
        <p:nvSpPr>
          <p:cNvPr id="31" name="Rectangle à coins arrondis 19"/>
          <p:cNvSpPr/>
          <p:nvPr/>
        </p:nvSpPr>
        <p:spPr>
          <a:xfrm>
            <a:off x="3170930" y="5582094"/>
            <a:ext cx="2836466" cy="334375"/>
          </a:xfrm>
          <a:prstGeom prst="roundRect">
            <a:avLst>
              <a:gd name="adj" fmla="val 10928"/>
            </a:avLst>
          </a:prstGeom>
          <a:solidFill>
            <a:schemeClr val="bg1"/>
          </a:solidFill>
          <a:ln w="28575" cap="rnd" cmpd="sng" algn="ctr">
            <a:solidFill>
              <a:srgbClr val="002060"/>
            </a:solidFill>
            <a:prstDash val="sysDot"/>
          </a:ln>
          <a:effectLst>
            <a:outerShdw blurRad="50800" dist="38100" dir="2700000" algn="tl" rotWithShape="0">
              <a:prstClr val="black">
                <a:alpha val="40000"/>
              </a:prstClr>
            </a:outerShdw>
          </a:effectLst>
        </p:spPr>
        <p:txBody>
          <a:bodyPr rtlCol="0" anchor="ctr"/>
          <a:lstStyle/>
          <a:p>
            <a:pPr algn="ctr"/>
            <a:r>
              <a:rPr lang="fr-FR" sz="1200" b="1" dirty="0" smtClean="0">
                <a:solidFill>
                  <a:srgbClr val="002060"/>
                </a:solidFill>
              </a:rPr>
              <a:t>L'identifiant de votre carte à 10 chiffres</a:t>
            </a:r>
            <a:endParaRPr lang="fr-FR" sz="1200" b="1" dirty="0">
              <a:solidFill>
                <a:srgbClr val="002060"/>
              </a:solidFill>
            </a:endParaRPr>
          </a:p>
        </p:txBody>
      </p:sp>
      <p:sp>
        <p:nvSpPr>
          <p:cNvPr id="19" name="Rectangle à coins arrondis 18">
            <a:hlinkClick r:id="rId6"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nvGrpSpPr>
          <p:cNvPr id="34" name="Groupe 25"/>
          <p:cNvGrpSpPr/>
          <p:nvPr/>
        </p:nvGrpSpPr>
        <p:grpSpPr>
          <a:xfrm>
            <a:off x="6154220" y="2998399"/>
            <a:ext cx="2370117" cy="3471504"/>
            <a:chOff x="5365540" y="2680258"/>
            <a:chExt cx="2200868" cy="3810978"/>
          </a:xfrm>
        </p:grpSpPr>
        <p:pic>
          <p:nvPicPr>
            <p:cNvPr id="35" name="Picture 2" descr="C:\_Clients\PPT\edenred-ppt\PWP30slides_Maguelone\preparation\capture_soldes.jpg"/>
            <p:cNvPicPr>
              <a:picLocks noChangeAspect="1" noChangeArrowheads="1"/>
            </p:cNvPicPr>
            <p:nvPr/>
          </p:nvPicPr>
          <p:blipFill>
            <a:blip r:embed="rId7" cstate="print"/>
            <a:srcRect/>
            <a:stretch>
              <a:fillRect/>
            </a:stretch>
          </p:blipFill>
          <p:spPr bwMode="auto">
            <a:xfrm>
              <a:off x="5712245" y="3352837"/>
              <a:ext cx="1496938" cy="2216389"/>
            </a:xfrm>
            <a:prstGeom prst="rect">
              <a:avLst/>
            </a:prstGeom>
            <a:noFill/>
          </p:spPr>
        </p:pic>
        <p:pic>
          <p:nvPicPr>
            <p:cNvPr id="36" name="Picture 3" descr="C:\_Clients\PPT\edenred-ppt\PWP30slides_Maguelone\preparation\i-phone.png"/>
            <p:cNvPicPr>
              <a:picLocks noChangeAspect="1" noChangeArrowheads="1"/>
            </p:cNvPicPr>
            <p:nvPr/>
          </p:nvPicPr>
          <p:blipFill>
            <a:blip r:embed="rId8" cstate="print"/>
            <a:srcRect/>
            <a:stretch>
              <a:fillRect/>
            </a:stretch>
          </p:blipFill>
          <p:spPr bwMode="auto">
            <a:xfrm>
              <a:off x="5365540" y="2680258"/>
              <a:ext cx="2200868" cy="3810978"/>
            </a:xfrm>
            <a:prstGeom prst="rect">
              <a:avLst/>
            </a:prstGeom>
            <a:noFill/>
          </p:spPr>
        </p:pic>
      </p:grpSp>
      <p:pic>
        <p:nvPicPr>
          <p:cNvPr id="14" name="Picture 3" descr="C:\_Clients\PPT\edenred-ppt\PWP30slides_Maguelone\preparation\ED_carte_verso.png"/>
          <p:cNvPicPr>
            <a:picLocks noChangeAspect="1" noChangeArrowheads="1"/>
          </p:cNvPicPr>
          <p:nvPr/>
        </p:nvPicPr>
        <p:blipFill>
          <a:blip r:embed="rId9" cstate="print"/>
          <a:stretch>
            <a:fillRect/>
          </a:stretch>
        </p:blipFill>
        <p:spPr bwMode="auto">
          <a:xfrm>
            <a:off x="1876723" y="3228662"/>
            <a:ext cx="3490631" cy="2628867"/>
          </a:xfrm>
          <a:prstGeom prst="rect">
            <a:avLst/>
          </a:prstGeom>
          <a:noFill/>
        </p:spPr>
      </p:pic>
      <p:grpSp>
        <p:nvGrpSpPr>
          <p:cNvPr id="25" name="Groupe 24"/>
          <p:cNvGrpSpPr/>
          <p:nvPr/>
        </p:nvGrpSpPr>
        <p:grpSpPr>
          <a:xfrm>
            <a:off x="3512373" y="4318094"/>
            <a:ext cx="2052855" cy="1036329"/>
            <a:chOff x="3490021" y="4287772"/>
            <a:chExt cx="2052855" cy="1036329"/>
          </a:xfrm>
        </p:grpSpPr>
        <p:pic>
          <p:nvPicPr>
            <p:cNvPr id="32" name="Picture 3" descr="C:\_Clients\PPT\edenred-ppt\PWP30slides_Maguelone\preparation\ED_carte_verso.png"/>
            <p:cNvPicPr>
              <a:picLocks noChangeAspect="1" noChangeArrowheads="1"/>
            </p:cNvPicPr>
            <p:nvPr/>
          </p:nvPicPr>
          <p:blipFill rotWithShape="1">
            <a:blip r:embed="rId9" cstate="print"/>
            <a:srcRect l="64115" t="46806" r="6727" b="45294"/>
            <a:stretch/>
          </p:blipFill>
          <p:spPr bwMode="auto">
            <a:xfrm>
              <a:off x="3709676" y="4287772"/>
              <a:ext cx="1833200" cy="374066"/>
            </a:xfrm>
            <a:prstGeom prst="rect">
              <a:avLst/>
            </a:prstGeom>
            <a:ln>
              <a:noFill/>
            </a:ln>
            <a:effectLst>
              <a:outerShdw blurRad="292100" dist="139700" dir="2700000" algn="tl" rotWithShape="0">
                <a:srgbClr val="333333">
                  <a:alpha val="65000"/>
                </a:srgbClr>
              </a:outerShdw>
            </a:effectLst>
          </p:spPr>
        </p:pic>
        <p:sp>
          <p:nvSpPr>
            <p:cNvPr id="33" name="Rectangle 32"/>
            <p:cNvSpPr/>
            <p:nvPr/>
          </p:nvSpPr>
          <p:spPr>
            <a:xfrm rot="21255883">
              <a:off x="3490021" y="5029301"/>
              <a:ext cx="621604" cy="29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6" name="Connecteur droit avec flèche 15"/>
          <p:cNvCxnSpPr/>
          <p:nvPr/>
        </p:nvCxnSpPr>
        <p:spPr>
          <a:xfrm flipV="1">
            <a:off x="4587624" y="4588680"/>
            <a:ext cx="0" cy="972000"/>
          </a:xfrm>
          <a:prstGeom prst="straightConnector1">
            <a:avLst/>
          </a:prstGeom>
          <a:ln w="285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95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49"/>
          <p:cNvGrpSpPr/>
          <p:nvPr/>
        </p:nvGrpSpPr>
        <p:grpSpPr>
          <a:xfrm rot="21281984">
            <a:off x="978024" y="706166"/>
            <a:ext cx="6909767" cy="7157194"/>
            <a:chOff x="-338809" y="746512"/>
            <a:chExt cx="4781323" cy="4439122"/>
          </a:xfrm>
        </p:grpSpPr>
        <p:pic>
          <p:nvPicPr>
            <p:cNvPr id="19" name="Picture 8" descr="C:\_Clients\PPT\edenred-ppt\COMMERCIAL\PPT\preparation\ombre.png"/>
            <p:cNvPicPr>
              <a:picLocks noChangeAspect="1" noChangeArrowheads="1"/>
            </p:cNvPicPr>
            <p:nvPr/>
          </p:nvPicPr>
          <p:blipFill>
            <a:blip r:embed="rId3" cstate="print"/>
            <a:srcRect l="5982" t="499" r="3439" b="11725"/>
            <a:stretch>
              <a:fillRect/>
            </a:stretch>
          </p:blipFill>
          <p:spPr bwMode="auto">
            <a:xfrm rot="10800000">
              <a:off x="468399" y="746512"/>
              <a:ext cx="3974115" cy="3205423"/>
            </a:xfrm>
            <a:prstGeom prst="rect">
              <a:avLst/>
            </a:prstGeom>
            <a:noFill/>
          </p:spPr>
        </p:pic>
        <p:pic>
          <p:nvPicPr>
            <p:cNvPr id="20" name="Picture 8" descr="C:\_Clients\PPT\edenred-ppt\COMMERCIAL\PPT\preparation\ombre.png"/>
            <p:cNvPicPr>
              <a:picLocks noChangeAspect="1" noChangeArrowheads="1"/>
            </p:cNvPicPr>
            <p:nvPr/>
          </p:nvPicPr>
          <p:blipFill>
            <a:blip r:embed="rId3" cstate="print"/>
            <a:srcRect t="16336"/>
            <a:stretch>
              <a:fillRect/>
            </a:stretch>
          </p:blipFill>
          <p:spPr bwMode="auto">
            <a:xfrm>
              <a:off x="-338809" y="1169244"/>
              <a:ext cx="4031836" cy="4016390"/>
            </a:xfrm>
            <a:prstGeom prst="rect">
              <a:avLst/>
            </a:prstGeom>
            <a:noFill/>
          </p:spPr>
        </p:pic>
        <p:sp>
          <p:nvSpPr>
            <p:cNvPr id="21" name="Rectangle 20"/>
            <p:cNvSpPr/>
            <p:nvPr/>
          </p:nvSpPr>
          <p:spPr>
            <a:xfrm>
              <a:off x="248478" y="1033247"/>
              <a:ext cx="4039560" cy="3155850"/>
            </a:xfrm>
            <a:prstGeom prst="rect">
              <a:avLst/>
            </a:prstGeom>
            <a:solidFill>
              <a:srgbClr val="E2E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22" name="Picture 2" descr="C:\_Clients\PPT\edenred-ppt\CORPORATE\preparation\puce_rouge.png"/>
          <p:cNvPicPr>
            <a:picLocks noChangeAspect="1" noChangeArrowheads="1"/>
          </p:cNvPicPr>
          <p:nvPr/>
        </p:nvPicPr>
        <p:blipFill>
          <a:blip r:embed="rId4" cstate="screen"/>
          <a:srcRect/>
          <a:stretch>
            <a:fillRect/>
          </a:stretch>
        </p:blipFill>
        <p:spPr bwMode="auto">
          <a:xfrm>
            <a:off x="4399817" y="1312660"/>
            <a:ext cx="197055" cy="175644"/>
          </a:xfrm>
          <a:prstGeom prst="rect">
            <a:avLst/>
          </a:prstGeom>
          <a:noFill/>
        </p:spPr>
      </p:pic>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25</a:t>
            </a:fld>
            <a:endParaRPr lang="fr-FR" dirty="0">
              <a:solidFill>
                <a:srgbClr val="002060">
                  <a:tint val="75000"/>
                </a:srgbClr>
              </a:solidFill>
            </a:endParaRPr>
          </a:p>
        </p:txBody>
      </p:sp>
      <p:sp>
        <p:nvSpPr>
          <p:cNvPr id="2" name="Titre 1"/>
          <p:cNvSpPr>
            <a:spLocks noGrp="1"/>
          </p:cNvSpPr>
          <p:nvPr>
            <p:ph type="title"/>
          </p:nvPr>
        </p:nvSpPr>
        <p:spPr/>
        <p:txBody>
          <a:bodyPr/>
          <a:lstStyle/>
          <a:p>
            <a:r>
              <a:rPr lang="fr-FR" dirty="0" smtClean="0"/>
              <a:t>Le Service Client </a:t>
            </a:r>
            <a:endParaRPr lang="fr-FR" dirty="0"/>
          </a:p>
        </p:txBody>
      </p:sp>
      <p:sp>
        <p:nvSpPr>
          <p:cNvPr id="6" name="Rectangle 5"/>
          <p:cNvSpPr/>
          <p:nvPr/>
        </p:nvSpPr>
        <p:spPr>
          <a:xfrm>
            <a:off x="1965614" y="3019876"/>
            <a:ext cx="4504040" cy="307135"/>
          </a:xfrm>
          <a:prstGeom prst="rect">
            <a:avLst/>
          </a:prstGeom>
        </p:spPr>
        <p:txBody>
          <a:bodyPr wrap="square">
            <a:spAutoFit/>
          </a:bodyPr>
          <a:lstStyle/>
          <a:p>
            <a:pPr eaLnBrk="0" hangingPunct="0">
              <a:lnSpc>
                <a:spcPts val="1600"/>
              </a:lnSpc>
              <a:spcBef>
                <a:spcPts val="2000"/>
              </a:spcBef>
              <a:spcAft>
                <a:spcPts val="600"/>
              </a:spcAft>
              <a:defRPr/>
            </a:pPr>
            <a:r>
              <a:rPr lang="fr-FR" b="1" dirty="0" smtClean="0">
                <a:solidFill>
                  <a:srgbClr val="DC291A"/>
                </a:solidFill>
              </a:rPr>
              <a:t>Contactez le Centre de Relation Clients pour :</a:t>
            </a:r>
          </a:p>
        </p:txBody>
      </p:sp>
      <p:sp>
        <p:nvSpPr>
          <p:cNvPr id="24" name="Rectangle à coins arrondis 23"/>
          <p:cNvSpPr/>
          <p:nvPr/>
        </p:nvSpPr>
        <p:spPr>
          <a:xfrm>
            <a:off x="2449716" y="1703539"/>
            <a:ext cx="3877510" cy="959430"/>
          </a:xfrm>
          <a:prstGeom prst="roundRect">
            <a:avLst>
              <a:gd name="adj" fmla="val 10928"/>
            </a:avLst>
          </a:prstGeom>
          <a:solidFill>
            <a:srgbClr val="DC291A"/>
          </a:solidFill>
          <a:ln w="28575" cap="rnd" cmpd="sng" algn="ctr">
            <a:noFill/>
            <a:prstDash val="sysDot"/>
          </a:ln>
          <a:effectLst>
            <a:outerShdw blurRad="50800" dist="38100" dir="2700000" algn="tl" rotWithShape="0">
              <a:prstClr val="black">
                <a:alpha val="40000"/>
              </a:prstClr>
            </a:outerShdw>
          </a:effectLst>
        </p:spPr>
        <p:txBody>
          <a:bodyPr rtlCol="0" anchor="ctr"/>
          <a:lstStyle/>
          <a:p>
            <a:pPr marL="452438" eaLnBrk="0" hangingPunct="0">
              <a:lnSpc>
                <a:spcPts val="2400"/>
              </a:lnSpc>
              <a:spcBef>
                <a:spcPts val="600"/>
              </a:spcBef>
              <a:spcAft>
                <a:spcPts val="600"/>
              </a:spcAft>
              <a:defRPr/>
            </a:pPr>
            <a:r>
              <a:rPr lang="fr-FR" sz="2400" b="1" dirty="0" smtClean="0">
                <a:solidFill>
                  <a:schemeClr val="bg1"/>
                </a:solidFill>
              </a:rPr>
              <a:t>01.78.91.74.10 </a:t>
            </a:r>
            <a:r>
              <a:rPr lang="fr-FR" sz="2800" b="1" baseline="30000" dirty="0" smtClean="0">
                <a:solidFill>
                  <a:schemeClr val="bg1"/>
                </a:solidFill>
              </a:rPr>
              <a:t>(3)</a:t>
            </a:r>
          </a:p>
        </p:txBody>
      </p:sp>
      <p:pic>
        <p:nvPicPr>
          <p:cNvPr id="4098" name="Picture 2" descr="C:\_Clients\PPT\edenred-ppt\PWP30slides_Maguelone\preparation\visuel_service-client.png"/>
          <p:cNvPicPr>
            <a:picLocks noChangeAspect="1" noChangeArrowheads="1"/>
          </p:cNvPicPr>
          <p:nvPr/>
        </p:nvPicPr>
        <p:blipFill>
          <a:blip r:embed="rId5" cstate="print"/>
          <a:srcRect/>
          <a:stretch>
            <a:fillRect/>
          </a:stretch>
        </p:blipFill>
        <p:spPr bwMode="auto">
          <a:xfrm>
            <a:off x="5260988" y="1188945"/>
            <a:ext cx="1454739" cy="1966843"/>
          </a:xfrm>
          <a:prstGeom prst="rect">
            <a:avLst/>
          </a:prstGeom>
          <a:noFill/>
        </p:spPr>
      </p:pic>
      <p:pic>
        <p:nvPicPr>
          <p:cNvPr id="29" name="Picture 4" descr="C:\_Clients\PPT\edenred-ppt\PWP10slides_lot2\preparation\picto_assistel.png"/>
          <p:cNvPicPr>
            <a:picLocks noChangeAspect="1" noChangeArrowheads="1"/>
          </p:cNvPicPr>
          <p:nvPr/>
        </p:nvPicPr>
        <p:blipFill>
          <a:blip r:embed="rId6" cstate="screen"/>
          <a:srcRect/>
          <a:stretch>
            <a:fillRect/>
          </a:stretch>
        </p:blipFill>
        <p:spPr bwMode="auto">
          <a:xfrm>
            <a:off x="1880170" y="5050765"/>
            <a:ext cx="841529" cy="703105"/>
          </a:xfrm>
          <a:prstGeom prst="rect">
            <a:avLst/>
          </a:prstGeom>
          <a:noFill/>
        </p:spPr>
      </p:pic>
      <p:pic>
        <p:nvPicPr>
          <p:cNvPr id="31" name="Picture 2" descr="C:\_Clients\PPT\edenred-ppt\PWP10slides_lot2\preparation\picto_millesime.png"/>
          <p:cNvPicPr>
            <a:picLocks noChangeAspect="1" noChangeArrowheads="1"/>
          </p:cNvPicPr>
          <p:nvPr/>
        </p:nvPicPr>
        <p:blipFill>
          <a:blip r:embed="rId7" cstate="print"/>
          <a:stretch>
            <a:fillRect/>
          </a:stretch>
        </p:blipFill>
        <p:spPr bwMode="auto">
          <a:xfrm>
            <a:off x="1864167" y="4228678"/>
            <a:ext cx="843877" cy="705066"/>
          </a:xfrm>
          <a:prstGeom prst="rect">
            <a:avLst/>
          </a:prstGeom>
          <a:noFill/>
        </p:spPr>
      </p:pic>
      <p:sp>
        <p:nvSpPr>
          <p:cNvPr id="23" name="Rectangle à coins arrondis 22">
            <a:hlinkClick r:id="rId8"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8" name="Rectangle 27"/>
          <p:cNvSpPr/>
          <p:nvPr/>
        </p:nvSpPr>
        <p:spPr>
          <a:xfrm>
            <a:off x="2738058" y="3631029"/>
            <a:ext cx="5286054" cy="2462213"/>
          </a:xfrm>
          <a:prstGeom prst="rect">
            <a:avLst/>
          </a:prstGeom>
        </p:spPr>
        <p:txBody>
          <a:bodyPr wrap="square">
            <a:spAutoFit/>
          </a:bodyPr>
          <a:lstStyle/>
          <a:p>
            <a:r>
              <a:rPr lang="fr-FR" dirty="0" smtClean="0"/>
              <a:t>Toute question concernant la carte Ticket Restaurant® </a:t>
            </a:r>
          </a:p>
          <a:p>
            <a:endParaRPr lang="fr-FR" dirty="0" smtClean="0"/>
          </a:p>
          <a:p>
            <a:r>
              <a:rPr lang="fr-FR" dirty="0" smtClean="0"/>
              <a:t>Consulter votre solde 24h/24, 7j/7.</a:t>
            </a:r>
          </a:p>
          <a:p>
            <a:endParaRPr lang="fr-FR" dirty="0" smtClean="0"/>
          </a:p>
          <a:p>
            <a:r>
              <a:rPr lang="fr-FR" dirty="0" smtClean="0"/>
              <a:t>Joindre un conseiller clientèle du lundi au vendredi</a:t>
            </a:r>
          </a:p>
          <a:p>
            <a:r>
              <a:rPr lang="fr-FR" dirty="0" smtClean="0"/>
              <a:t>de </a:t>
            </a:r>
            <a:r>
              <a:rPr lang="fr-FR" b="1" dirty="0" smtClean="0"/>
              <a:t>8h30 à 20h00 </a:t>
            </a:r>
            <a:r>
              <a:rPr lang="fr-FR" dirty="0" smtClean="0"/>
              <a:t>pour toute demande liée à l’utilisation de la carte et aux services associés</a:t>
            </a:r>
          </a:p>
          <a:p>
            <a:r>
              <a:rPr lang="fr-FR" sz="1400" dirty="0" smtClean="0"/>
              <a:t>(mettre votre carte en opposition, retrouver votre code confidentiel en cas d’oubli).</a:t>
            </a:r>
            <a:endParaRPr lang="fr-FR" dirty="0"/>
          </a:p>
        </p:txBody>
      </p:sp>
      <p:sp>
        <p:nvSpPr>
          <p:cNvPr id="17" name="Rectangle 16"/>
          <p:cNvSpPr/>
          <p:nvPr/>
        </p:nvSpPr>
        <p:spPr>
          <a:xfrm>
            <a:off x="354458" y="6642556"/>
            <a:ext cx="4572000" cy="215444"/>
          </a:xfrm>
          <a:prstGeom prst="rect">
            <a:avLst/>
          </a:prstGeom>
        </p:spPr>
        <p:txBody>
          <a:bodyPr>
            <a:spAutoFit/>
          </a:bodyPr>
          <a:lstStyle/>
          <a:p>
            <a:pPr marL="228600" lvl="0" indent="-228600"/>
            <a:r>
              <a:rPr lang="fr-FR" sz="800" dirty="0" smtClean="0">
                <a:solidFill>
                  <a:srgbClr val="D9D9D9">
                    <a:lumMod val="25000"/>
                  </a:srgbClr>
                </a:solidFill>
              </a:rPr>
              <a:t>(3) Prix d’un appel local en France métropolitaine. </a:t>
            </a:r>
          </a:p>
        </p:txBody>
      </p:sp>
      <p:grpSp>
        <p:nvGrpSpPr>
          <p:cNvPr id="25" name="Groupe 24"/>
          <p:cNvGrpSpPr/>
          <p:nvPr/>
        </p:nvGrpSpPr>
        <p:grpSpPr>
          <a:xfrm>
            <a:off x="1965614" y="3483820"/>
            <a:ext cx="930481" cy="744858"/>
            <a:chOff x="470592" y="2056740"/>
            <a:chExt cx="3883185" cy="3108521"/>
          </a:xfrm>
        </p:grpSpPr>
        <p:pic>
          <p:nvPicPr>
            <p:cNvPr id="27" name="Picture 2" descr="C:\_Clients\PPT\edenred-ppt\Masque_personnalisable\graphisme\carte.png"/>
            <p:cNvPicPr>
              <a:picLocks noChangeAspect="1" noChangeArrowheads="1"/>
            </p:cNvPicPr>
            <p:nvPr userDrawn="1"/>
          </p:nvPicPr>
          <p:blipFill>
            <a:blip r:embed="rId9" cstate="print"/>
            <a:stretch>
              <a:fillRect/>
            </a:stretch>
          </p:blipFill>
          <p:spPr bwMode="auto">
            <a:xfrm>
              <a:off x="470592" y="2056740"/>
              <a:ext cx="3883185" cy="3108521"/>
            </a:xfrm>
            <a:prstGeom prst="rect">
              <a:avLst/>
            </a:prstGeom>
            <a:noFill/>
          </p:spPr>
        </p:pic>
        <p:sp>
          <p:nvSpPr>
            <p:cNvPr id="30" name="Rectangle 29"/>
            <p:cNvSpPr/>
            <p:nvPr userDrawn="1"/>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pic>
        <p:nvPicPr>
          <p:cNvPr id="1026" name="Picture 2" descr="Résultat de recherche d'images pour &quot;service client 2017&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6358" y="1188945"/>
            <a:ext cx="1586986" cy="170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71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 name="Rectangle 2"/>
          <p:cNvSpPr/>
          <p:nvPr/>
        </p:nvSpPr>
        <p:spPr>
          <a:xfrm>
            <a:off x="1665027" y="2751898"/>
            <a:ext cx="2470245" cy="22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4600065" y="2027320"/>
            <a:ext cx="619125" cy="464333"/>
          </a:xfrm>
          <a:prstGeom prst="rect">
            <a:avLst/>
          </a:prstGeom>
        </p:spPr>
      </p:pic>
      <p:pic>
        <p:nvPicPr>
          <p:cNvPr id="2" name="Image 1"/>
          <p:cNvPicPr>
            <a:picLocks noChangeAspect="1"/>
          </p:cNvPicPr>
          <p:nvPr/>
        </p:nvPicPr>
        <p:blipFill>
          <a:blip r:embed="rId5"/>
          <a:stretch>
            <a:fillRect/>
          </a:stretch>
        </p:blipFill>
        <p:spPr>
          <a:xfrm>
            <a:off x="1873866" y="2863886"/>
            <a:ext cx="1847850" cy="1790700"/>
          </a:xfrm>
          <a:prstGeom prst="rect">
            <a:avLst/>
          </a:prstGeom>
        </p:spPr>
      </p:pic>
      <p:sp>
        <p:nvSpPr>
          <p:cNvPr id="18" name="Titre 3"/>
          <p:cNvSpPr>
            <a:spLocks noGrp="1"/>
          </p:cNvSpPr>
          <p:nvPr>
            <p:ph type="title"/>
          </p:nvPr>
        </p:nvSpPr>
        <p:spPr>
          <a:xfrm>
            <a:off x="4600066" y="2491653"/>
            <a:ext cx="3191062" cy="485463"/>
          </a:xfrm>
        </p:spPr>
        <p:txBody>
          <a:bodyPr>
            <a:noAutofit/>
          </a:bodyPr>
          <a:lstStyle/>
          <a:p>
            <a:pPr marL="0" lvl="1">
              <a:lnSpc>
                <a:spcPts val="2200"/>
              </a:lnSpc>
              <a:spcBef>
                <a:spcPts val="200"/>
              </a:spcBef>
            </a:pPr>
            <a:r>
              <a:rPr lang="fr-FR" sz="2200" b="1" dirty="0" smtClean="0">
                <a:solidFill>
                  <a:schemeClr val="bg1"/>
                </a:solidFill>
              </a:rPr>
              <a:t>Vos avantages</a:t>
            </a:r>
          </a:p>
        </p:txBody>
      </p:sp>
      <p:sp>
        <p:nvSpPr>
          <p:cNvPr id="16" name="ZoneTexte 15"/>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6</a:t>
            </a:r>
            <a:endParaRPr lang="fr-FR" sz="3200" b="1" dirty="0">
              <a:solidFill>
                <a:srgbClr val="FFFFFF"/>
              </a:solidFill>
            </a:endParaRPr>
          </a:p>
        </p:txBody>
      </p:sp>
    </p:spTree>
    <p:extLst>
      <p:ext uri="{BB962C8B-B14F-4D97-AF65-F5344CB8AC3E}">
        <p14:creationId xmlns:p14="http://schemas.microsoft.com/office/powerpoint/2010/main" val="2935629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9B5351E1-153E-43B9-A94C-C401BD7420DC}" type="slidenum">
              <a:rPr lang="fr-FR" smtClean="0">
                <a:solidFill>
                  <a:srgbClr val="002060">
                    <a:tint val="75000"/>
                  </a:srgbClr>
                </a:solidFill>
              </a:rPr>
              <a:pPr/>
              <a:t>27</a:t>
            </a:fld>
            <a:endParaRPr lang="fr-FR" dirty="0">
              <a:solidFill>
                <a:srgbClr val="002060">
                  <a:tint val="75000"/>
                </a:srgbClr>
              </a:solidFill>
            </a:endParaRPr>
          </a:p>
        </p:txBody>
      </p:sp>
      <p:sp>
        <p:nvSpPr>
          <p:cNvPr id="2" name="Titre 1"/>
          <p:cNvSpPr>
            <a:spLocks noGrp="1"/>
          </p:cNvSpPr>
          <p:nvPr>
            <p:ph type="title"/>
          </p:nvPr>
        </p:nvSpPr>
        <p:spPr/>
        <p:txBody>
          <a:bodyPr/>
          <a:lstStyle/>
          <a:p>
            <a:r>
              <a:rPr lang="fr-FR" dirty="0" smtClean="0"/>
              <a:t>Le club d’avantages</a:t>
            </a:r>
            <a:endParaRPr lang="fr-FR" dirty="0"/>
          </a:p>
        </p:txBody>
      </p:sp>
      <p:pic>
        <p:nvPicPr>
          <p:cNvPr id="5" name="Image 4" descr="byBeneficioClub.png"/>
          <p:cNvPicPr>
            <a:picLocks noChangeAspect="1"/>
          </p:cNvPicPr>
          <p:nvPr/>
        </p:nvPicPr>
        <p:blipFill>
          <a:blip r:embed="rId3" cstate="screen"/>
          <a:stretch>
            <a:fillRect/>
          </a:stretch>
        </p:blipFill>
        <p:spPr>
          <a:xfrm>
            <a:off x="3962330" y="165070"/>
            <a:ext cx="1908212" cy="418679"/>
          </a:xfrm>
          <a:prstGeom prst="rect">
            <a:avLst/>
          </a:prstGeom>
        </p:spPr>
      </p:pic>
      <p:pic>
        <p:nvPicPr>
          <p:cNvPr id="6" name="Picture 8" descr="C:\_Clients\PPT\edenred-ppt\COMMERCIAL\PPT\preparation\ombre.png"/>
          <p:cNvPicPr>
            <a:picLocks noChangeAspect="1" noChangeArrowheads="1"/>
          </p:cNvPicPr>
          <p:nvPr/>
        </p:nvPicPr>
        <p:blipFill>
          <a:blip r:embed="rId4" cstate="screen"/>
          <a:srcRect/>
          <a:stretch>
            <a:fillRect/>
          </a:stretch>
        </p:blipFill>
        <p:spPr bwMode="auto">
          <a:xfrm>
            <a:off x="346005" y="5154270"/>
            <a:ext cx="1200150" cy="1181100"/>
          </a:xfrm>
          <a:prstGeom prst="rect">
            <a:avLst/>
          </a:prstGeom>
          <a:noFill/>
        </p:spPr>
      </p:pic>
      <p:sp>
        <p:nvSpPr>
          <p:cNvPr id="7" name="Rectangle 6"/>
          <p:cNvSpPr/>
          <p:nvPr/>
        </p:nvSpPr>
        <p:spPr>
          <a:xfrm>
            <a:off x="541468" y="1004047"/>
            <a:ext cx="5244361" cy="505609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8" name="Picture 4" descr="C:\_Clients\PPT\edenred-ppt\COMMERCIAL\PPT\preparation\corne.png"/>
          <p:cNvPicPr>
            <a:picLocks noChangeAspect="1" noChangeArrowheads="1"/>
          </p:cNvPicPr>
          <p:nvPr/>
        </p:nvPicPr>
        <p:blipFill>
          <a:blip r:embed="rId5" cstate="screen"/>
          <a:srcRect/>
          <a:stretch>
            <a:fillRect/>
          </a:stretch>
        </p:blipFill>
        <p:spPr bwMode="auto">
          <a:xfrm rot="10800000">
            <a:off x="4862475" y="761998"/>
            <a:ext cx="1358720" cy="759853"/>
          </a:xfrm>
          <a:prstGeom prst="rect">
            <a:avLst/>
          </a:prstGeom>
          <a:noFill/>
        </p:spPr>
      </p:pic>
      <p:sp>
        <p:nvSpPr>
          <p:cNvPr id="13" name="ZoneTexte 12"/>
          <p:cNvSpPr txBox="1"/>
          <p:nvPr/>
        </p:nvSpPr>
        <p:spPr>
          <a:xfrm>
            <a:off x="701946" y="6493086"/>
            <a:ext cx="7466009" cy="338554"/>
          </a:xfrm>
          <a:prstGeom prst="rect">
            <a:avLst/>
          </a:prstGeom>
          <a:noFill/>
        </p:spPr>
        <p:txBody>
          <a:bodyPr wrap="square" rtlCol="0">
            <a:spAutoFit/>
          </a:bodyPr>
          <a:lstStyle/>
          <a:p>
            <a:pPr marL="88900" indent="-88900" fontAlgn="base">
              <a:spcBef>
                <a:spcPct val="0"/>
              </a:spcBef>
              <a:spcAft>
                <a:spcPct val="0"/>
              </a:spcAft>
            </a:pPr>
            <a:r>
              <a:rPr lang="fr-FR" sz="800" dirty="0" smtClean="0">
                <a:solidFill>
                  <a:srgbClr val="D9D9D9">
                    <a:lumMod val="25000"/>
                  </a:srgbClr>
                </a:solidFill>
              </a:rPr>
              <a:t>*</a:t>
            </a:r>
            <a:r>
              <a:rPr lang="fr-FR" sz="800" dirty="0" err="1" smtClean="0">
                <a:solidFill>
                  <a:srgbClr val="D9D9D9">
                    <a:lumMod val="25000"/>
                  </a:srgbClr>
                </a:solidFill>
              </a:rPr>
              <a:t>Beneficio</a:t>
            </a:r>
            <a:r>
              <a:rPr lang="fr-FR" sz="800" dirty="0" smtClean="0">
                <a:solidFill>
                  <a:srgbClr val="D9D9D9">
                    <a:lumMod val="25000"/>
                  </a:srgbClr>
                </a:solidFill>
              </a:rPr>
              <a:t> Club® est le club d’avantages en ligne Edenred France pour ses clients et leurs collaborateurs. Inscription par le bénéficiaire s’il le souhaite. EDENRED France n'est pas un comité d’entreprise et n’a pas vocation à s'y substituer, notamment eu égard aux missions et activités d’œuvres sociales des comités d’entreprise.</a:t>
            </a:r>
          </a:p>
        </p:txBody>
      </p:sp>
      <p:sp>
        <p:nvSpPr>
          <p:cNvPr id="14" name="ZoneTexte 13"/>
          <p:cNvSpPr txBox="1"/>
          <p:nvPr/>
        </p:nvSpPr>
        <p:spPr>
          <a:xfrm>
            <a:off x="589815" y="1012704"/>
            <a:ext cx="5007754" cy="584775"/>
          </a:xfrm>
          <a:prstGeom prst="rect">
            <a:avLst/>
          </a:prstGeom>
          <a:noFill/>
        </p:spPr>
        <p:txBody>
          <a:bodyPr wrap="square" rtlCol="0">
            <a:spAutoFit/>
          </a:bodyPr>
          <a:lstStyle/>
          <a:p>
            <a:pPr marL="0" lvl="3" fontAlgn="base">
              <a:spcBef>
                <a:spcPct val="0"/>
              </a:spcBef>
              <a:spcAft>
                <a:spcPct val="0"/>
              </a:spcAft>
            </a:pPr>
            <a:r>
              <a:rPr lang="fr-FR" sz="1400" b="1" i="1" spc="-40" dirty="0" smtClean="0">
                <a:solidFill>
                  <a:srgbClr val="002060"/>
                </a:solidFill>
                <a:cs typeface="Calibri" pitchFamily="34" charset="0"/>
              </a:rPr>
              <a:t>Avec notre club d’avantages </a:t>
            </a:r>
            <a:r>
              <a:rPr lang="fr-FR" b="1" i="1" spc="-40" dirty="0" smtClean="0">
                <a:solidFill>
                  <a:srgbClr val="FF0000"/>
                </a:solidFill>
                <a:cs typeface="Calibri" pitchFamily="34" charset="0"/>
              </a:rPr>
              <a:t>GRATUIT</a:t>
            </a:r>
            <a:r>
              <a:rPr lang="fr-FR" sz="1400" b="1" i="1" spc="-40" dirty="0" smtClean="0">
                <a:solidFill>
                  <a:srgbClr val="002060"/>
                </a:solidFill>
                <a:cs typeface="Calibri" pitchFamily="34" charset="0"/>
              </a:rPr>
              <a:t>, vous profitez de réductions tout au long de l’année </a:t>
            </a:r>
            <a:r>
              <a:rPr lang="fr-FR" sz="1200" b="1" i="1" spc="-40" baseline="30000" dirty="0" smtClean="0">
                <a:solidFill>
                  <a:srgbClr val="002060"/>
                </a:solidFill>
                <a:cs typeface="Calibri" pitchFamily="34" charset="0"/>
              </a:rPr>
              <a:t>(*) </a:t>
            </a:r>
            <a:r>
              <a:rPr lang="fr-FR" sz="1400" b="1" i="1" spc="-40" dirty="0" smtClean="0">
                <a:solidFill>
                  <a:srgbClr val="002060"/>
                </a:solidFill>
                <a:cs typeface="Calibri" pitchFamily="34" charset="0"/>
              </a:rPr>
              <a:t>!</a:t>
            </a:r>
            <a:endParaRPr lang="fr-FR" sz="1400" b="1" i="1" spc="-40" dirty="0">
              <a:solidFill>
                <a:srgbClr val="002060"/>
              </a:solidFill>
              <a:cs typeface="Calibri" pitchFamily="34" charset="0"/>
            </a:endParaRPr>
          </a:p>
        </p:txBody>
      </p:sp>
      <p:sp>
        <p:nvSpPr>
          <p:cNvPr id="15" name="ZoneTexte 14"/>
          <p:cNvSpPr txBox="1"/>
          <p:nvPr/>
        </p:nvSpPr>
        <p:spPr>
          <a:xfrm>
            <a:off x="893396" y="1867789"/>
            <a:ext cx="3855646" cy="1862048"/>
          </a:xfrm>
          <a:prstGeom prst="rect">
            <a:avLst/>
          </a:prstGeom>
          <a:noFill/>
        </p:spPr>
        <p:txBody>
          <a:bodyPr wrap="square" rtlCol="0">
            <a:spAutoFit/>
          </a:bodyPr>
          <a:lstStyle/>
          <a:p>
            <a:pPr fontAlgn="base">
              <a:lnSpc>
                <a:spcPts val="1200"/>
              </a:lnSpc>
              <a:spcBef>
                <a:spcPts val="400"/>
              </a:spcBef>
              <a:spcAft>
                <a:spcPts val="200"/>
              </a:spcAft>
            </a:pPr>
            <a:r>
              <a:rPr lang="fr-FR" sz="1050" spc="-20" dirty="0" smtClean="0">
                <a:solidFill>
                  <a:srgbClr val="002060"/>
                </a:solidFill>
                <a:cs typeface="Calibri" pitchFamily="34" charset="0"/>
              </a:rPr>
              <a:t>De nombreuses </a:t>
            </a:r>
            <a:r>
              <a:rPr lang="fr-FR" sz="1050" b="1" spc="-20" dirty="0" smtClean="0">
                <a:solidFill>
                  <a:srgbClr val="002060"/>
                </a:solidFill>
                <a:cs typeface="Calibri" pitchFamily="34" charset="0"/>
              </a:rPr>
              <a:t>offres et réductions </a:t>
            </a:r>
            <a:br>
              <a:rPr lang="fr-FR" sz="1050" b="1" spc="-20" dirty="0" smtClean="0">
                <a:solidFill>
                  <a:srgbClr val="002060"/>
                </a:solidFill>
                <a:cs typeface="Calibri" pitchFamily="34" charset="0"/>
              </a:rPr>
            </a:br>
            <a:r>
              <a:rPr lang="fr-FR" sz="1050" spc="-20" dirty="0" smtClean="0">
                <a:solidFill>
                  <a:srgbClr val="002060"/>
                </a:solidFill>
                <a:cs typeface="Calibri" pitchFamily="34" charset="0"/>
              </a:rPr>
              <a:t>dans tous les domaines, sur de grandes </a:t>
            </a:r>
            <a:br>
              <a:rPr lang="fr-FR" sz="1050" spc="-20" dirty="0" smtClean="0">
                <a:solidFill>
                  <a:srgbClr val="002060"/>
                </a:solidFill>
                <a:cs typeface="Calibri" pitchFamily="34" charset="0"/>
              </a:rPr>
            </a:br>
            <a:r>
              <a:rPr lang="fr-FR" sz="1050" spc="-20" dirty="0" smtClean="0">
                <a:solidFill>
                  <a:srgbClr val="002060"/>
                </a:solidFill>
                <a:cs typeface="Calibri" pitchFamily="34" charset="0"/>
              </a:rPr>
              <a:t>marques et des sites internet en France.</a:t>
            </a:r>
          </a:p>
          <a:p>
            <a:pPr fontAlgn="base">
              <a:lnSpc>
                <a:spcPts val="1200"/>
              </a:lnSpc>
              <a:spcBef>
                <a:spcPts val="400"/>
              </a:spcBef>
              <a:spcAft>
                <a:spcPts val="200"/>
              </a:spcAft>
            </a:pPr>
            <a:r>
              <a:rPr lang="fr-FR" sz="1050" spc="-20" dirty="0" smtClean="0">
                <a:solidFill>
                  <a:srgbClr val="002060"/>
                </a:solidFill>
                <a:cs typeface="Calibri" pitchFamily="34" charset="0"/>
              </a:rPr>
              <a:t>Des jeux-concours pour gagner plein </a:t>
            </a:r>
            <a:br>
              <a:rPr lang="fr-FR" sz="1050" spc="-20" dirty="0" smtClean="0">
                <a:solidFill>
                  <a:srgbClr val="002060"/>
                </a:solidFill>
                <a:cs typeface="Calibri" pitchFamily="34" charset="0"/>
              </a:rPr>
            </a:br>
            <a:r>
              <a:rPr lang="fr-FR" sz="1050" spc="-20" dirty="0" smtClean="0">
                <a:solidFill>
                  <a:srgbClr val="002060"/>
                </a:solidFill>
                <a:cs typeface="Calibri" pitchFamily="34" charset="0"/>
              </a:rPr>
              <a:t>de cadeaux !</a:t>
            </a:r>
          </a:p>
          <a:p>
            <a:pPr fontAlgn="base">
              <a:lnSpc>
                <a:spcPts val="1200"/>
              </a:lnSpc>
              <a:spcBef>
                <a:spcPts val="400"/>
              </a:spcBef>
              <a:spcAft>
                <a:spcPts val="200"/>
              </a:spcAft>
            </a:pPr>
            <a:r>
              <a:rPr lang="fr-FR" sz="1050" spc="-20" dirty="0" smtClean="0">
                <a:solidFill>
                  <a:srgbClr val="002060"/>
                </a:solidFill>
                <a:cs typeface="Calibri" pitchFamily="34" charset="0"/>
              </a:rPr>
              <a:t>Un </a:t>
            </a:r>
            <a:r>
              <a:rPr lang="fr-FR" sz="1050" b="1" spc="-20" dirty="0" smtClean="0">
                <a:solidFill>
                  <a:srgbClr val="002060"/>
                </a:solidFill>
                <a:cs typeface="Calibri" pitchFamily="34" charset="0"/>
              </a:rPr>
              <a:t>espace cinéma et parcs de loisirs </a:t>
            </a:r>
            <a:br>
              <a:rPr lang="fr-FR" sz="1050" b="1" spc="-20" dirty="0" smtClean="0">
                <a:solidFill>
                  <a:srgbClr val="002060"/>
                </a:solidFill>
                <a:cs typeface="Calibri" pitchFamily="34" charset="0"/>
              </a:rPr>
            </a:br>
            <a:r>
              <a:rPr lang="fr-FR" sz="1050" spc="-20" dirty="0" smtClean="0">
                <a:solidFill>
                  <a:srgbClr val="002060"/>
                </a:solidFill>
                <a:cs typeface="Calibri" pitchFamily="34" charset="0"/>
              </a:rPr>
              <a:t>avec des tarifs préférentiels sur 1800 salles de cinéma en France </a:t>
            </a:r>
            <a:br>
              <a:rPr lang="fr-FR" sz="1050" spc="-20" dirty="0" smtClean="0">
                <a:solidFill>
                  <a:srgbClr val="002060"/>
                </a:solidFill>
                <a:cs typeface="Calibri" pitchFamily="34" charset="0"/>
              </a:rPr>
            </a:br>
            <a:r>
              <a:rPr lang="fr-FR" sz="1050" spc="-20" dirty="0" smtClean="0">
                <a:solidFill>
                  <a:srgbClr val="002060"/>
                </a:solidFill>
                <a:cs typeface="Calibri" pitchFamily="34" charset="0"/>
              </a:rPr>
              <a:t>et une centaine de parcs de loisirs.</a:t>
            </a:r>
          </a:p>
          <a:p>
            <a:pPr fontAlgn="base">
              <a:lnSpc>
                <a:spcPts val="1200"/>
              </a:lnSpc>
              <a:spcBef>
                <a:spcPts val="400"/>
              </a:spcBef>
              <a:spcAft>
                <a:spcPts val="200"/>
              </a:spcAft>
            </a:pPr>
            <a:r>
              <a:rPr lang="fr-FR" sz="1050" spc="-20" dirty="0" smtClean="0">
                <a:solidFill>
                  <a:srgbClr val="002060"/>
                </a:solidFill>
                <a:cs typeface="Calibri" pitchFamily="34" charset="0"/>
              </a:rPr>
              <a:t>Une </a:t>
            </a:r>
            <a:r>
              <a:rPr lang="fr-FR" sz="1050" b="1" spc="-20" dirty="0" smtClean="0">
                <a:solidFill>
                  <a:srgbClr val="002060"/>
                </a:solidFill>
                <a:cs typeface="Calibri" pitchFamily="34" charset="0"/>
              </a:rPr>
              <a:t>offre billetterie </a:t>
            </a:r>
            <a:r>
              <a:rPr lang="fr-FR" sz="1050" spc="-20" dirty="0" smtClean="0">
                <a:solidFill>
                  <a:srgbClr val="002060"/>
                </a:solidFill>
                <a:cs typeface="Calibri" pitchFamily="34" charset="0"/>
              </a:rPr>
              <a:t>avec de nombreux spectacles à prix préférentiels </a:t>
            </a:r>
            <a:br>
              <a:rPr lang="fr-FR" sz="1050" spc="-20" dirty="0" smtClean="0">
                <a:solidFill>
                  <a:srgbClr val="002060"/>
                </a:solidFill>
                <a:cs typeface="Calibri" pitchFamily="34" charset="0"/>
              </a:rPr>
            </a:br>
            <a:r>
              <a:rPr lang="fr-FR" sz="1000" i="1" spc="-20" dirty="0" smtClean="0">
                <a:solidFill>
                  <a:srgbClr val="002060"/>
                </a:solidFill>
                <a:cs typeface="Calibri" pitchFamily="34" charset="0"/>
              </a:rPr>
              <a:t>(théâtre, concerts…)</a:t>
            </a:r>
          </a:p>
        </p:txBody>
      </p:sp>
      <p:pic>
        <p:nvPicPr>
          <p:cNvPr id="16" name="Picture 50" descr="logo_texte"/>
          <p:cNvPicPr>
            <a:picLocks noChangeAspect="1" noChangeArrowheads="1"/>
          </p:cNvPicPr>
          <p:nvPr/>
        </p:nvPicPr>
        <p:blipFill>
          <a:blip r:embed="rId6" cstate="email"/>
          <a:srcRect/>
          <a:stretch>
            <a:fillRect/>
          </a:stretch>
        </p:blipFill>
        <p:spPr bwMode="auto">
          <a:xfrm>
            <a:off x="443051" y="6487608"/>
            <a:ext cx="219075" cy="214313"/>
          </a:xfrm>
          <a:prstGeom prst="rect">
            <a:avLst/>
          </a:prstGeom>
          <a:noFill/>
          <a:ln w="9525">
            <a:noFill/>
            <a:miter lim="800000"/>
            <a:headEnd/>
            <a:tailEnd/>
          </a:ln>
        </p:spPr>
      </p:pic>
      <p:grpSp>
        <p:nvGrpSpPr>
          <p:cNvPr id="17" name="Groupe 22"/>
          <p:cNvGrpSpPr/>
          <p:nvPr/>
        </p:nvGrpSpPr>
        <p:grpSpPr>
          <a:xfrm>
            <a:off x="3057098" y="1586882"/>
            <a:ext cx="2519668" cy="1529328"/>
            <a:chOff x="3245615" y="3930165"/>
            <a:chExt cx="2240785" cy="1283521"/>
          </a:xfrm>
        </p:grpSpPr>
        <p:pic>
          <p:nvPicPr>
            <p:cNvPr id="18" name="Picture 3" descr="C:\_Clients\PPT\edenred-ppt\COMMERCIAL\PPT\preparation\visuel_PC.jpg"/>
            <p:cNvPicPr>
              <a:picLocks noChangeAspect="1" noChangeArrowheads="1"/>
            </p:cNvPicPr>
            <p:nvPr/>
          </p:nvPicPr>
          <p:blipFill>
            <a:blip r:embed="rId7" cstate="screen"/>
            <a:stretch>
              <a:fillRect/>
            </a:stretch>
          </p:blipFill>
          <p:spPr bwMode="auto">
            <a:xfrm>
              <a:off x="3245615" y="3930165"/>
              <a:ext cx="2240785" cy="1283521"/>
            </a:xfrm>
            <a:prstGeom prst="rect">
              <a:avLst/>
            </a:prstGeom>
            <a:noFill/>
          </p:spPr>
        </p:pic>
        <p:pic>
          <p:nvPicPr>
            <p:cNvPr id="19" name="Picture 2" descr="C:\_Clients\PPT\edenred-ppt\COMMERCIAL\PPT\preparation\1305_AccueilTR.jpg"/>
            <p:cNvPicPr>
              <a:picLocks noChangeAspect="1" noChangeArrowheads="1"/>
            </p:cNvPicPr>
            <p:nvPr/>
          </p:nvPicPr>
          <p:blipFill>
            <a:blip r:embed="rId8" cstate="screen"/>
            <a:srcRect l="3538" r="2621"/>
            <a:stretch>
              <a:fillRect/>
            </a:stretch>
          </p:blipFill>
          <p:spPr bwMode="auto">
            <a:xfrm>
              <a:off x="3668905" y="4015920"/>
              <a:ext cx="1355548" cy="854724"/>
            </a:xfrm>
            <a:prstGeom prst="rect">
              <a:avLst/>
            </a:prstGeom>
            <a:noFill/>
          </p:spPr>
        </p:pic>
      </p:grpSp>
      <p:pic>
        <p:nvPicPr>
          <p:cNvPr id="20" name="Picture 2" descr="C:\_Clients\PPT\edenred-ppt\COMMERCIAL\PPT\preparation\puce_V2_rouge.png"/>
          <p:cNvPicPr>
            <a:picLocks noChangeAspect="1" noChangeArrowheads="1"/>
          </p:cNvPicPr>
          <p:nvPr/>
        </p:nvPicPr>
        <p:blipFill>
          <a:blip r:embed="rId9" cstate="screen"/>
          <a:srcRect/>
          <a:stretch>
            <a:fillRect/>
          </a:stretch>
        </p:blipFill>
        <p:spPr bwMode="auto">
          <a:xfrm>
            <a:off x="701053" y="1832961"/>
            <a:ext cx="270729" cy="294617"/>
          </a:xfrm>
          <a:prstGeom prst="rect">
            <a:avLst/>
          </a:prstGeom>
          <a:noFill/>
        </p:spPr>
      </p:pic>
      <p:pic>
        <p:nvPicPr>
          <p:cNvPr id="21" name="Picture 2" descr="C:\_Clients\PPT\edenred-ppt\COMMERCIAL\PPT\preparation\puce_V2_rouge.png"/>
          <p:cNvPicPr>
            <a:picLocks noChangeAspect="1" noChangeArrowheads="1"/>
          </p:cNvPicPr>
          <p:nvPr/>
        </p:nvPicPr>
        <p:blipFill>
          <a:blip r:embed="rId9" cstate="screen"/>
          <a:srcRect/>
          <a:stretch>
            <a:fillRect/>
          </a:stretch>
        </p:blipFill>
        <p:spPr bwMode="auto">
          <a:xfrm>
            <a:off x="701053" y="2370843"/>
            <a:ext cx="270729" cy="294617"/>
          </a:xfrm>
          <a:prstGeom prst="rect">
            <a:avLst/>
          </a:prstGeom>
          <a:noFill/>
        </p:spPr>
      </p:pic>
      <p:pic>
        <p:nvPicPr>
          <p:cNvPr id="22" name="Picture 2" descr="C:\_Clients\PPT\edenred-ppt\COMMERCIAL\PPT\preparation\puce_V2_rouge.png"/>
          <p:cNvPicPr>
            <a:picLocks noChangeAspect="1" noChangeArrowheads="1"/>
          </p:cNvPicPr>
          <p:nvPr/>
        </p:nvPicPr>
        <p:blipFill>
          <a:blip r:embed="rId9" cstate="screen"/>
          <a:srcRect/>
          <a:stretch>
            <a:fillRect/>
          </a:stretch>
        </p:blipFill>
        <p:spPr bwMode="auto">
          <a:xfrm>
            <a:off x="701053" y="2743460"/>
            <a:ext cx="270729" cy="294617"/>
          </a:xfrm>
          <a:prstGeom prst="rect">
            <a:avLst/>
          </a:prstGeom>
          <a:noFill/>
        </p:spPr>
      </p:pic>
      <p:pic>
        <p:nvPicPr>
          <p:cNvPr id="23" name="Picture 2" descr="C:\_Clients\PPT\edenred-ppt\COMMERCIAL\PPT\preparation\puce_V2_rouge.png"/>
          <p:cNvPicPr>
            <a:picLocks noChangeAspect="1" noChangeArrowheads="1"/>
          </p:cNvPicPr>
          <p:nvPr/>
        </p:nvPicPr>
        <p:blipFill>
          <a:blip r:embed="rId9" cstate="screen"/>
          <a:srcRect/>
          <a:stretch>
            <a:fillRect/>
          </a:stretch>
        </p:blipFill>
        <p:spPr bwMode="auto">
          <a:xfrm>
            <a:off x="701053" y="3290883"/>
            <a:ext cx="270729" cy="294617"/>
          </a:xfrm>
          <a:prstGeom prst="rect">
            <a:avLst/>
          </a:prstGeom>
          <a:noFill/>
        </p:spPr>
      </p:pic>
      <p:pic>
        <p:nvPicPr>
          <p:cNvPr id="24" name="Picture 3" descr="C:\_Clients\PPT\edenred-ppt\COMMERCIAL\PPT\preparation\logo_conforama.jpg"/>
          <p:cNvPicPr>
            <a:picLocks noChangeAspect="1" noChangeArrowheads="1"/>
          </p:cNvPicPr>
          <p:nvPr/>
        </p:nvPicPr>
        <p:blipFill>
          <a:blip r:embed="rId10" cstate="screen"/>
          <a:srcRect/>
          <a:stretch>
            <a:fillRect/>
          </a:stretch>
        </p:blipFill>
        <p:spPr bwMode="auto">
          <a:xfrm>
            <a:off x="1548608" y="5102025"/>
            <a:ext cx="1502990" cy="404358"/>
          </a:xfrm>
          <a:prstGeom prst="rect">
            <a:avLst/>
          </a:prstGeom>
          <a:noFill/>
        </p:spPr>
      </p:pic>
      <p:pic>
        <p:nvPicPr>
          <p:cNvPr id="25" name="Picture 4" descr="C:\_Clients\PPT\edenred-ppt\COMMERCIAL\PPT\preparation\logo_gap.jpg"/>
          <p:cNvPicPr>
            <a:picLocks noChangeAspect="1" noChangeArrowheads="1"/>
          </p:cNvPicPr>
          <p:nvPr/>
        </p:nvPicPr>
        <p:blipFill>
          <a:blip r:embed="rId11" cstate="screen"/>
          <a:srcRect/>
          <a:stretch>
            <a:fillRect/>
          </a:stretch>
        </p:blipFill>
        <p:spPr bwMode="auto">
          <a:xfrm>
            <a:off x="4176385" y="4393182"/>
            <a:ext cx="740051" cy="740050"/>
          </a:xfrm>
          <a:prstGeom prst="rect">
            <a:avLst/>
          </a:prstGeom>
          <a:noFill/>
        </p:spPr>
      </p:pic>
      <p:pic>
        <p:nvPicPr>
          <p:cNvPr id="26" name="Picture 5" descr="C:\_Clients\PPT\edenred-ppt\COMMERCIAL\PPT\preparation\logo_marionnaud.jpg"/>
          <p:cNvPicPr>
            <a:picLocks noChangeAspect="1" noChangeArrowheads="1"/>
          </p:cNvPicPr>
          <p:nvPr/>
        </p:nvPicPr>
        <p:blipFill>
          <a:blip r:embed="rId12" cstate="screen"/>
          <a:srcRect/>
          <a:stretch>
            <a:fillRect/>
          </a:stretch>
        </p:blipFill>
        <p:spPr bwMode="auto">
          <a:xfrm>
            <a:off x="3047738" y="3738653"/>
            <a:ext cx="1548766" cy="358581"/>
          </a:xfrm>
          <a:prstGeom prst="rect">
            <a:avLst/>
          </a:prstGeom>
          <a:noFill/>
        </p:spPr>
      </p:pic>
      <p:pic>
        <p:nvPicPr>
          <p:cNvPr id="27" name="Picture 6" descr="C:\_Clients\PPT\edenred-ppt\COMMERCIAL\PPT\preparation\logo_oxybul.jpg"/>
          <p:cNvPicPr>
            <a:picLocks noChangeAspect="1" noChangeArrowheads="1"/>
          </p:cNvPicPr>
          <p:nvPr/>
        </p:nvPicPr>
        <p:blipFill>
          <a:blip r:embed="rId13" cstate="screen"/>
          <a:srcRect/>
          <a:stretch>
            <a:fillRect/>
          </a:stretch>
        </p:blipFill>
        <p:spPr bwMode="auto">
          <a:xfrm>
            <a:off x="1583874" y="3810948"/>
            <a:ext cx="999450" cy="541686"/>
          </a:xfrm>
          <a:prstGeom prst="rect">
            <a:avLst/>
          </a:prstGeom>
          <a:noFill/>
        </p:spPr>
      </p:pic>
      <p:grpSp>
        <p:nvGrpSpPr>
          <p:cNvPr id="28" name="Groupe 40"/>
          <p:cNvGrpSpPr/>
          <p:nvPr/>
        </p:nvGrpSpPr>
        <p:grpSpPr>
          <a:xfrm>
            <a:off x="3212950" y="4312020"/>
            <a:ext cx="723275" cy="708214"/>
            <a:chOff x="1891553" y="3845857"/>
            <a:chExt cx="723275" cy="708214"/>
          </a:xfrm>
        </p:grpSpPr>
        <p:grpSp>
          <p:nvGrpSpPr>
            <p:cNvPr id="29" name="Groupe 38"/>
            <p:cNvGrpSpPr/>
            <p:nvPr/>
          </p:nvGrpSpPr>
          <p:grpSpPr>
            <a:xfrm>
              <a:off x="1891553" y="3845857"/>
              <a:ext cx="708212" cy="708214"/>
              <a:chOff x="1864659" y="4043080"/>
              <a:chExt cx="708212" cy="708214"/>
            </a:xfrm>
          </p:grpSpPr>
          <p:sp>
            <p:nvSpPr>
              <p:cNvPr id="31" name="Ellipse 30"/>
              <p:cNvSpPr/>
              <p:nvPr/>
            </p:nvSpPr>
            <p:spPr>
              <a:xfrm>
                <a:off x="1864659" y="4043082"/>
                <a:ext cx="708212" cy="708212"/>
              </a:xfrm>
              <a:prstGeom prst="ellipse">
                <a:avLst/>
              </a:prstGeom>
              <a:gradFill flip="none" rotWithShape="1">
                <a:gsLst>
                  <a:gs pos="0">
                    <a:srgbClr val="FDAC7F"/>
                  </a:gs>
                  <a:gs pos="48000">
                    <a:srgbClr val="FD8C4D"/>
                  </a:gs>
                  <a:gs pos="69000">
                    <a:srgbClr val="E8560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32" name="Picture 7" descr="C:\_Clients\PPT\edenred-ppt\COMMERCIAL\PPT\preparation\effet_bulle.png"/>
              <p:cNvPicPr>
                <a:picLocks noChangeAspect="1" noChangeArrowheads="1"/>
              </p:cNvPicPr>
              <p:nvPr/>
            </p:nvPicPr>
            <p:blipFill>
              <a:blip r:embed="rId14" cstate="screen"/>
              <a:srcRect/>
              <a:stretch>
                <a:fillRect/>
              </a:stretch>
            </p:blipFill>
            <p:spPr bwMode="auto">
              <a:xfrm>
                <a:off x="1881841" y="4043080"/>
                <a:ext cx="691030" cy="400321"/>
              </a:xfrm>
              <a:prstGeom prst="rect">
                <a:avLst/>
              </a:prstGeom>
              <a:noFill/>
            </p:spPr>
          </p:pic>
        </p:grpSp>
        <p:sp>
          <p:nvSpPr>
            <p:cNvPr id="30" name="ZoneTexte 29"/>
            <p:cNvSpPr txBox="1"/>
            <p:nvPr/>
          </p:nvSpPr>
          <p:spPr>
            <a:xfrm>
              <a:off x="1891553" y="4016188"/>
              <a:ext cx="723275" cy="369332"/>
            </a:xfrm>
            <a:prstGeom prst="rect">
              <a:avLst/>
            </a:prstGeom>
            <a:noFill/>
          </p:spPr>
          <p:txBody>
            <a:bodyPr wrap="none" rtlCol="0">
              <a:spAutoFit/>
            </a:bodyPr>
            <a:lstStyle/>
            <a:p>
              <a:pPr fontAlgn="base">
                <a:spcBef>
                  <a:spcPct val="0"/>
                </a:spcBef>
                <a:spcAft>
                  <a:spcPct val="0"/>
                </a:spcAft>
              </a:pPr>
              <a:r>
                <a:rPr lang="fr-FR" dirty="0" smtClean="0">
                  <a:solidFill>
                    <a:srgbClr val="E85603"/>
                  </a:solidFill>
                </a:rPr>
                <a:t>-15%</a:t>
              </a:r>
              <a:endParaRPr lang="fr-FR" dirty="0">
                <a:solidFill>
                  <a:srgbClr val="E85603"/>
                </a:solidFill>
              </a:endParaRPr>
            </a:p>
          </p:txBody>
        </p:sp>
      </p:grpSp>
      <p:grpSp>
        <p:nvGrpSpPr>
          <p:cNvPr id="33" name="Groupe 41"/>
          <p:cNvGrpSpPr/>
          <p:nvPr/>
        </p:nvGrpSpPr>
        <p:grpSpPr>
          <a:xfrm>
            <a:off x="987966" y="4249263"/>
            <a:ext cx="663964" cy="579349"/>
            <a:chOff x="1847716" y="3845857"/>
            <a:chExt cx="811649" cy="708214"/>
          </a:xfrm>
        </p:grpSpPr>
        <p:grpSp>
          <p:nvGrpSpPr>
            <p:cNvPr id="34" name="Groupe 42"/>
            <p:cNvGrpSpPr/>
            <p:nvPr/>
          </p:nvGrpSpPr>
          <p:grpSpPr>
            <a:xfrm>
              <a:off x="1891553" y="3845857"/>
              <a:ext cx="708212" cy="708214"/>
              <a:chOff x="1864659" y="4043080"/>
              <a:chExt cx="708212" cy="708214"/>
            </a:xfrm>
          </p:grpSpPr>
          <p:sp>
            <p:nvSpPr>
              <p:cNvPr id="36" name="Ellipse 35"/>
              <p:cNvSpPr/>
              <p:nvPr/>
            </p:nvSpPr>
            <p:spPr>
              <a:xfrm>
                <a:off x="1864659" y="4043082"/>
                <a:ext cx="708212" cy="708212"/>
              </a:xfrm>
              <a:prstGeom prst="ellipse">
                <a:avLst/>
              </a:prstGeom>
              <a:gradFill flip="none" rotWithShape="1">
                <a:gsLst>
                  <a:gs pos="0">
                    <a:srgbClr val="F59DCF"/>
                  </a:gs>
                  <a:gs pos="44000">
                    <a:srgbClr val="EB3DA0"/>
                  </a:gs>
                  <a:gs pos="100000">
                    <a:srgbClr val="B6137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37" name="Picture 7" descr="C:\_Clients\PPT\edenred-ppt\COMMERCIAL\PPT\preparation\effet_bulle.png"/>
              <p:cNvPicPr>
                <a:picLocks noChangeAspect="1" noChangeArrowheads="1"/>
              </p:cNvPicPr>
              <p:nvPr/>
            </p:nvPicPr>
            <p:blipFill>
              <a:blip r:embed="rId15" cstate="screen"/>
              <a:srcRect/>
              <a:stretch>
                <a:fillRect/>
              </a:stretch>
            </p:blipFill>
            <p:spPr bwMode="auto">
              <a:xfrm>
                <a:off x="1881841" y="4043080"/>
                <a:ext cx="691030" cy="400321"/>
              </a:xfrm>
              <a:prstGeom prst="rect">
                <a:avLst/>
              </a:prstGeom>
              <a:noFill/>
            </p:spPr>
          </p:pic>
        </p:grpSp>
        <p:sp>
          <p:nvSpPr>
            <p:cNvPr id="35" name="ZoneTexte 34"/>
            <p:cNvSpPr txBox="1"/>
            <p:nvPr/>
          </p:nvSpPr>
          <p:spPr>
            <a:xfrm>
              <a:off x="1847716" y="3983311"/>
              <a:ext cx="811649" cy="413859"/>
            </a:xfrm>
            <a:prstGeom prst="rect">
              <a:avLst/>
            </a:prstGeom>
            <a:noFill/>
          </p:spPr>
          <p:txBody>
            <a:bodyPr wrap="none" rtlCol="0">
              <a:spAutoFit/>
            </a:bodyPr>
            <a:lstStyle/>
            <a:p>
              <a:pPr fontAlgn="base">
                <a:spcBef>
                  <a:spcPct val="0"/>
                </a:spcBef>
                <a:spcAft>
                  <a:spcPct val="0"/>
                </a:spcAft>
              </a:pPr>
              <a:r>
                <a:rPr lang="fr-FR" sz="1600" dirty="0" smtClean="0">
                  <a:solidFill>
                    <a:srgbClr val="B61370"/>
                  </a:solidFill>
                </a:rPr>
                <a:t>-30%</a:t>
              </a:r>
              <a:endParaRPr lang="fr-FR" sz="1600" dirty="0">
                <a:solidFill>
                  <a:srgbClr val="B61370"/>
                </a:solidFill>
              </a:endParaRPr>
            </a:p>
          </p:txBody>
        </p:sp>
      </p:grpSp>
      <p:grpSp>
        <p:nvGrpSpPr>
          <p:cNvPr id="38" name="Groupe 46"/>
          <p:cNvGrpSpPr/>
          <p:nvPr/>
        </p:nvGrpSpPr>
        <p:grpSpPr>
          <a:xfrm>
            <a:off x="5068651" y="4554060"/>
            <a:ext cx="365806" cy="274546"/>
            <a:chOff x="1801464" y="3845857"/>
            <a:chExt cx="943626" cy="708214"/>
          </a:xfrm>
        </p:grpSpPr>
        <p:grpSp>
          <p:nvGrpSpPr>
            <p:cNvPr id="39" name="Groupe 47"/>
            <p:cNvGrpSpPr/>
            <p:nvPr/>
          </p:nvGrpSpPr>
          <p:grpSpPr>
            <a:xfrm>
              <a:off x="1891553" y="3845857"/>
              <a:ext cx="708212" cy="708214"/>
              <a:chOff x="1864659" y="4043080"/>
              <a:chExt cx="708212" cy="708214"/>
            </a:xfrm>
          </p:grpSpPr>
          <p:sp>
            <p:nvSpPr>
              <p:cNvPr id="41" name="Ellipse 40"/>
              <p:cNvSpPr/>
              <p:nvPr/>
            </p:nvSpPr>
            <p:spPr>
              <a:xfrm>
                <a:off x="1864659" y="4043082"/>
                <a:ext cx="708212" cy="708212"/>
              </a:xfrm>
              <a:prstGeom prst="ellipse">
                <a:avLst/>
              </a:prstGeom>
              <a:gradFill flip="none" rotWithShape="1">
                <a:gsLst>
                  <a:gs pos="0">
                    <a:srgbClr val="F59DCF"/>
                  </a:gs>
                  <a:gs pos="44000">
                    <a:srgbClr val="EB3DA0"/>
                  </a:gs>
                  <a:gs pos="100000">
                    <a:srgbClr val="B6137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42" name="Picture 7" descr="C:\_Clients\PPT\edenred-ppt\COMMERCIAL\PPT\preparation\effet_bulle.png"/>
              <p:cNvPicPr>
                <a:picLocks noChangeAspect="1" noChangeArrowheads="1"/>
              </p:cNvPicPr>
              <p:nvPr/>
            </p:nvPicPr>
            <p:blipFill>
              <a:blip r:embed="rId16" cstate="screen"/>
              <a:srcRect/>
              <a:stretch>
                <a:fillRect/>
              </a:stretch>
            </p:blipFill>
            <p:spPr bwMode="auto">
              <a:xfrm>
                <a:off x="1881841" y="4043080"/>
                <a:ext cx="691030" cy="400321"/>
              </a:xfrm>
              <a:prstGeom prst="rect">
                <a:avLst/>
              </a:prstGeom>
              <a:noFill/>
            </p:spPr>
          </p:pic>
        </p:grpSp>
        <p:sp>
          <p:nvSpPr>
            <p:cNvPr id="40" name="ZoneTexte 39"/>
            <p:cNvSpPr txBox="1"/>
            <p:nvPr/>
          </p:nvSpPr>
          <p:spPr>
            <a:xfrm>
              <a:off x="1801464" y="4006439"/>
              <a:ext cx="943626" cy="476361"/>
            </a:xfrm>
            <a:prstGeom prst="rect">
              <a:avLst/>
            </a:prstGeom>
            <a:noFill/>
          </p:spPr>
          <p:txBody>
            <a:bodyPr wrap="none" rtlCol="0">
              <a:spAutoFit/>
            </a:bodyPr>
            <a:lstStyle/>
            <a:p>
              <a:pPr fontAlgn="base">
                <a:spcBef>
                  <a:spcPct val="0"/>
                </a:spcBef>
                <a:spcAft>
                  <a:spcPct val="0"/>
                </a:spcAft>
              </a:pPr>
              <a:r>
                <a:rPr lang="fr-FR" sz="600" dirty="0" smtClean="0">
                  <a:solidFill>
                    <a:srgbClr val="B61370"/>
                  </a:solidFill>
                </a:rPr>
                <a:t>-30%</a:t>
              </a:r>
              <a:endParaRPr lang="fr-FR" sz="600" dirty="0">
                <a:solidFill>
                  <a:srgbClr val="B61370"/>
                </a:solidFill>
              </a:endParaRPr>
            </a:p>
          </p:txBody>
        </p:sp>
      </p:grpSp>
      <p:grpSp>
        <p:nvGrpSpPr>
          <p:cNvPr id="43" name="Groupe 51"/>
          <p:cNvGrpSpPr/>
          <p:nvPr/>
        </p:nvGrpSpPr>
        <p:grpSpPr>
          <a:xfrm>
            <a:off x="828326" y="5066478"/>
            <a:ext cx="425116" cy="326364"/>
            <a:chOff x="1797597" y="3845857"/>
            <a:chExt cx="922507" cy="708214"/>
          </a:xfrm>
        </p:grpSpPr>
        <p:grpSp>
          <p:nvGrpSpPr>
            <p:cNvPr id="44" name="Groupe 52"/>
            <p:cNvGrpSpPr/>
            <p:nvPr/>
          </p:nvGrpSpPr>
          <p:grpSpPr>
            <a:xfrm>
              <a:off x="1891553" y="3845857"/>
              <a:ext cx="708212" cy="708214"/>
              <a:chOff x="1864659" y="4043080"/>
              <a:chExt cx="708212" cy="708214"/>
            </a:xfrm>
          </p:grpSpPr>
          <p:sp>
            <p:nvSpPr>
              <p:cNvPr id="46" name="Ellipse 45"/>
              <p:cNvSpPr/>
              <p:nvPr/>
            </p:nvSpPr>
            <p:spPr>
              <a:xfrm>
                <a:off x="1864659" y="4043082"/>
                <a:ext cx="708212" cy="708212"/>
              </a:xfrm>
              <a:prstGeom prst="ellipse">
                <a:avLst/>
              </a:prstGeom>
              <a:gradFill flip="none" rotWithShape="1">
                <a:gsLst>
                  <a:gs pos="0">
                    <a:srgbClr val="FDAC7F"/>
                  </a:gs>
                  <a:gs pos="48000">
                    <a:srgbClr val="FD8C4D"/>
                  </a:gs>
                  <a:gs pos="69000">
                    <a:srgbClr val="E8560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47" name="Picture 7" descr="C:\_Clients\PPT\edenred-ppt\COMMERCIAL\PPT\preparation\effet_bulle.png"/>
              <p:cNvPicPr>
                <a:picLocks noChangeAspect="1" noChangeArrowheads="1"/>
              </p:cNvPicPr>
              <p:nvPr/>
            </p:nvPicPr>
            <p:blipFill>
              <a:blip r:embed="rId17" cstate="screen"/>
              <a:srcRect/>
              <a:stretch>
                <a:fillRect/>
              </a:stretch>
            </p:blipFill>
            <p:spPr bwMode="auto">
              <a:xfrm>
                <a:off x="1881841" y="4043080"/>
                <a:ext cx="691030" cy="400321"/>
              </a:xfrm>
              <a:prstGeom prst="rect">
                <a:avLst/>
              </a:prstGeom>
              <a:noFill/>
            </p:spPr>
          </p:pic>
        </p:grpSp>
        <p:sp>
          <p:nvSpPr>
            <p:cNvPr id="45" name="ZoneTexte 44"/>
            <p:cNvSpPr txBox="1"/>
            <p:nvPr/>
          </p:nvSpPr>
          <p:spPr>
            <a:xfrm>
              <a:off x="1797597" y="3959503"/>
              <a:ext cx="922507" cy="467516"/>
            </a:xfrm>
            <a:prstGeom prst="rect">
              <a:avLst/>
            </a:prstGeom>
            <a:noFill/>
          </p:spPr>
          <p:txBody>
            <a:bodyPr wrap="none" rtlCol="0">
              <a:spAutoFit/>
            </a:bodyPr>
            <a:lstStyle/>
            <a:p>
              <a:pPr fontAlgn="base">
                <a:spcBef>
                  <a:spcPct val="0"/>
                </a:spcBef>
                <a:spcAft>
                  <a:spcPct val="0"/>
                </a:spcAft>
              </a:pPr>
              <a:r>
                <a:rPr lang="fr-FR" sz="800" dirty="0" smtClean="0">
                  <a:solidFill>
                    <a:srgbClr val="E85603"/>
                  </a:solidFill>
                </a:rPr>
                <a:t>-15%</a:t>
              </a:r>
              <a:endParaRPr lang="fr-FR" sz="800" dirty="0">
                <a:solidFill>
                  <a:srgbClr val="E85603"/>
                </a:solidFill>
              </a:endParaRPr>
            </a:p>
          </p:txBody>
        </p:sp>
      </p:grpSp>
      <p:grpSp>
        <p:nvGrpSpPr>
          <p:cNvPr id="48" name="Groupe 56"/>
          <p:cNvGrpSpPr/>
          <p:nvPr/>
        </p:nvGrpSpPr>
        <p:grpSpPr>
          <a:xfrm>
            <a:off x="2325452" y="4455458"/>
            <a:ext cx="484096" cy="484102"/>
            <a:chOff x="1891553" y="3704208"/>
            <a:chExt cx="708212" cy="708219"/>
          </a:xfrm>
        </p:grpSpPr>
        <p:grpSp>
          <p:nvGrpSpPr>
            <p:cNvPr id="49" name="Groupe 57"/>
            <p:cNvGrpSpPr/>
            <p:nvPr/>
          </p:nvGrpSpPr>
          <p:grpSpPr>
            <a:xfrm>
              <a:off x="1891553" y="3704208"/>
              <a:ext cx="708212" cy="708219"/>
              <a:chOff x="1864659" y="3901431"/>
              <a:chExt cx="708212" cy="708219"/>
            </a:xfrm>
          </p:grpSpPr>
          <p:sp>
            <p:nvSpPr>
              <p:cNvPr id="51" name="Ellipse 50"/>
              <p:cNvSpPr/>
              <p:nvPr/>
            </p:nvSpPr>
            <p:spPr>
              <a:xfrm>
                <a:off x="1864659" y="3901439"/>
                <a:ext cx="708212" cy="708211"/>
              </a:xfrm>
              <a:prstGeom prst="ellipse">
                <a:avLst/>
              </a:prstGeom>
              <a:gradFill flip="none" rotWithShape="1">
                <a:gsLst>
                  <a:gs pos="0">
                    <a:srgbClr val="F3F977"/>
                  </a:gs>
                  <a:gs pos="50000">
                    <a:srgbClr val="EBF51B"/>
                  </a:gs>
                  <a:gs pos="100000">
                    <a:srgbClr val="CDD60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52" name="Picture 7" descr="C:\_Clients\PPT\edenred-ppt\COMMERCIAL\PPT\preparation\effet_bulle.png"/>
              <p:cNvPicPr>
                <a:picLocks noChangeAspect="1" noChangeArrowheads="1"/>
              </p:cNvPicPr>
              <p:nvPr/>
            </p:nvPicPr>
            <p:blipFill>
              <a:blip r:embed="rId18" cstate="screen"/>
              <a:srcRect/>
              <a:stretch>
                <a:fillRect/>
              </a:stretch>
            </p:blipFill>
            <p:spPr bwMode="auto">
              <a:xfrm>
                <a:off x="1881842" y="3901431"/>
                <a:ext cx="691029" cy="400321"/>
              </a:xfrm>
              <a:prstGeom prst="rect">
                <a:avLst/>
              </a:prstGeom>
              <a:noFill/>
            </p:spPr>
          </p:pic>
        </p:grpSp>
        <p:sp>
          <p:nvSpPr>
            <p:cNvPr id="50" name="ZoneTexte 49"/>
            <p:cNvSpPr txBox="1"/>
            <p:nvPr/>
          </p:nvSpPr>
          <p:spPr>
            <a:xfrm>
              <a:off x="1906649" y="3850931"/>
              <a:ext cx="663162" cy="405241"/>
            </a:xfrm>
            <a:prstGeom prst="rect">
              <a:avLst/>
            </a:prstGeom>
            <a:noFill/>
          </p:spPr>
          <p:txBody>
            <a:bodyPr wrap="none" rtlCol="0">
              <a:spAutoFit/>
            </a:bodyPr>
            <a:lstStyle/>
            <a:p>
              <a:pPr fontAlgn="base">
                <a:spcBef>
                  <a:spcPct val="0"/>
                </a:spcBef>
                <a:spcAft>
                  <a:spcPct val="0"/>
                </a:spcAft>
              </a:pPr>
              <a:r>
                <a:rPr lang="fr-FR" sz="1400" dirty="0" smtClean="0">
                  <a:solidFill>
                    <a:srgbClr val="CDD609"/>
                  </a:solidFill>
                </a:rPr>
                <a:t>-5%</a:t>
              </a:r>
              <a:endParaRPr lang="fr-FR" sz="1400" dirty="0">
                <a:solidFill>
                  <a:srgbClr val="CDD609"/>
                </a:solidFill>
              </a:endParaRPr>
            </a:p>
          </p:txBody>
        </p:sp>
      </p:grpSp>
      <p:grpSp>
        <p:nvGrpSpPr>
          <p:cNvPr id="53" name="Groupe 61"/>
          <p:cNvGrpSpPr/>
          <p:nvPr/>
        </p:nvGrpSpPr>
        <p:grpSpPr>
          <a:xfrm>
            <a:off x="4790737" y="3125128"/>
            <a:ext cx="304892" cy="161090"/>
            <a:chOff x="1561696" y="3819869"/>
            <a:chExt cx="1389606" cy="734202"/>
          </a:xfrm>
        </p:grpSpPr>
        <p:grpSp>
          <p:nvGrpSpPr>
            <p:cNvPr id="54" name="Groupe 62"/>
            <p:cNvGrpSpPr/>
            <p:nvPr/>
          </p:nvGrpSpPr>
          <p:grpSpPr>
            <a:xfrm>
              <a:off x="1891553" y="3845857"/>
              <a:ext cx="708212" cy="708214"/>
              <a:chOff x="1864659" y="4043080"/>
              <a:chExt cx="708212" cy="708214"/>
            </a:xfrm>
          </p:grpSpPr>
          <p:sp>
            <p:nvSpPr>
              <p:cNvPr id="56" name="Ellipse 55"/>
              <p:cNvSpPr/>
              <p:nvPr/>
            </p:nvSpPr>
            <p:spPr>
              <a:xfrm>
                <a:off x="1864659" y="4043082"/>
                <a:ext cx="708212" cy="708212"/>
              </a:xfrm>
              <a:prstGeom prst="ellipse">
                <a:avLst/>
              </a:prstGeom>
              <a:gradFill flip="none" rotWithShape="1">
                <a:gsLst>
                  <a:gs pos="0">
                    <a:srgbClr val="00E6CB"/>
                  </a:gs>
                  <a:gs pos="50000">
                    <a:srgbClr val="00D0B7"/>
                  </a:gs>
                  <a:gs pos="100000">
                    <a:srgbClr val="0091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57" name="Picture 7" descr="C:\_Clients\PPT\edenred-ppt\COMMERCIAL\PPT\preparation\effet_bulle.png"/>
              <p:cNvPicPr>
                <a:picLocks noChangeAspect="1" noChangeArrowheads="1"/>
              </p:cNvPicPr>
              <p:nvPr/>
            </p:nvPicPr>
            <p:blipFill>
              <a:blip r:embed="rId19" cstate="screen"/>
              <a:srcRect/>
              <a:stretch>
                <a:fillRect/>
              </a:stretch>
            </p:blipFill>
            <p:spPr bwMode="auto">
              <a:xfrm>
                <a:off x="1881841" y="4043080"/>
                <a:ext cx="691030" cy="400321"/>
              </a:xfrm>
              <a:prstGeom prst="rect">
                <a:avLst/>
              </a:prstGeom>
              <a:noFill/>
            </p:spPr>
          </p:pic>
        </p:grpSp>
        <p:sp>
          <p:nvSpPr>
            <p:cNvPr id="55" name="ZoneTexte 54"/>
            <p:cNvSpPr txBox="1"/>
            <p:nvPr/>
          </p:nvSpPr>
          <p:spPr>
            <a:xfrm>
              <a:off x="1561696" y="3819869"/>
              <a:ext cx="1389606" cy="701377"/>
            </a:xfrm>
            <a:prstGeom prst="rect">
              <a:avLst/>
            </a:prstGeom>
            <a:noFill/>
          </p:spPr>
          <p:txBody>
            <a:bodyPr wrap="none" rtlCol="0">
              <a:spAutoFit/>
            </a:bodyPr>
            <a:lstStyle/>
            <a:p>
              <a:pPr fontAlgn="base">
                <a:spcBef>
                  <a:spcPct val="0"/>
                </a:spcBef>
                <a:spcAft>
                  <a:spcPct val="0"/>
                </a:spcAft>
              </a:pPr>
              <a:r>
                <a:rPr lang="fr-FR" sz="400" dirty="0" smtClean="0">
                  <a:solidFill>
                    <a:srgbClr val="00917F"/>
                  </a:solidFill>
                </a:rPr>
                <a:t>-20%</a:t>
              </a:r>
              <a:endParaRPr lang="fr-FR" sz="400" dirty="0">
                <a:solidFill>
                  <a:srgbClr val="00917F"/>
                </a:solidFill>
              </a:endParaRPr>
            </a:p>
          </p:txBody>
        </p:sp>
      </p:grpSp>
      <p:grpSp>
        <p:nvGrpSpPr>
          <p:cNvPr id="58" name="Groupe 66"/>
          <p:cNvGrpSpPr/>
          <p:nvPr/>
        </p:nvGrpSpPr>
        <p:grpSpPr>
          <a:xfrm>
            <a:off x="5155559" y="3194943"/>
            <a:ext cx="542136" cy="469153"/>
            <a:chOff x="1861248" y="3845857"/>
            <a:chExt cx="818384" cy="708214"/>
          </a:xfrm>
        </p:grpSpPr>
        <p:grpSp>
          <p:nvGrpSpPr>
            <p:cNvPr id="59" name="Groupe 67"/>
            <p:cNvGrpSpPr/>
            <p:nvPr/>
          </p:nvGrpSpPr>
          <p:grpSpPr>
            <a:xfrm>
              <a:off x="1891553" y="3845857"/>
              <a:ext cx="708212" cy="708214"/>
              <a:chOff x="1864659" y="4043080"/>
              <a:chExt cx="708212" cy="708214"/>
            </a:xfrm>
          </p:grpSpPr>
          <p:sp>
            <p:nvSpPr>
              <p:cNvPr id="61" name="Ellipse 60"/>
              <p:cNvSpPr/>
              <p:nvPr/>
            </p:nvSpPr>
            <p:spPr>
              <a:xfrm>
                <a:off x="1864659" y="4043082"/>
                <a:ext cx="708212" cy="708212"/>
              </a:xfrm>
              <a:prstGeom prst="ellipse">
                <a:avLst/>
              </a:prstGeom>
              <a:gradFill flip="none" rotWithShape="1">
                <a:gsLst>
                  <a:gs pos="0">
                    <a:srgbClr val="FF9B9B"/>
                  </a:gs>
                  <a:gs pos="50000">
                    <a:srgbClr val="FF6969"/>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62" name="Picture 7" descr="C:\_Clients\PPT\edenred-ppt\COMMERCIAL\PPT\preparation\effet_bulle.png"/>
              <p:cNvPicPr>
                <a:picLocks noChangeAspect="1" noChangeArrowheads="1"/>
              </p:cNvPicPr>
              <p:nvPr/>
            </p:nvPicPr>
            <p:blipFill>
              <a:blip r:embed="rId20" cstate="screen"/>
              <a:srcRect/>
              <a:stretch>
                <a:fillRect/>
              </a:stretch>
            </p:blipFill>
            <p:spPr bwMode="auto">
              <a:xfrm>
                <a:off x="1881841" y="4043080"/>
                <a:ext cx="691030" cy="400321"/>
              </a:xfrm>
              <a:prstGeom prst="rect">
                <a:avLst/>
              </a:prstGeom>
              <a:noFill/>
            </p:spPr>
          </p:pic>
        </p:grpSp>
        <p:sp>
          <p:nvSpPr>
            <p:cNvPr id="60" name="ZoneTexte 59"/>
            <p:cNvSpPr txBox="1"/>
            <p:nvPr/>
          </p:nvSpPr>
          <p:spPr>
            <a:xfrm>
              <a:off x="1861248" y="3983311"/>
              <a:ext cx="818384" cy="418146"/>
            </a:xfrm>
            <a:prstGeom prst="rect">
              <a:avLst/>
            </a:prstGeom>
            <a:noFill/>
          </p:spPr>
          <p:txBody>
            <a:bodyPr wrap="none" rtlCol="0">
              <a:spAutoFit/>
            </a:bodyPr>
            <a:lstStyle/>
            <a:p>
              <a:pPr fontAlgn="base">
                <a:spcBef>
                  <a:spcPct val="0"/>
                </a:spcBef>
                <a:spcAft>
                  <a:spcPct val="0"/>
                </a:spcAft>
              </a:pPr>
              <a:r>
                <a:rPr lang="fr-FR" sz="1200" dirty="0" smtClean="0">
                  <a:solidFill>
                    <a:srgbClr val="FF0000"/>
                  </a:solidFill>
                </a:rPr>
                <a:t>-10%</a:t>
              </a:r>
              <a:endParaRPr lang="fr-FR" sz="1200" dirty="0">
                <a:solidFill>
                  <a:srgbClr val="FF0000"/>
                </a:solidFill>
              </a:endParaRPr>
            </a:p>
          </p:txBody>
        </p:sp>
      </p:grpSp>
      <p:grpSp>
        <p:nvGrpSpPr>
          <p:cNvPr id="63" name="Groupe 71"/>
          <p:cNvGrpSpPr/>
          <p:nvPr/>
        </p:nvGrpSpPr>
        <p:grpSpPr>
          <a:xfrm>
            <a:off x="2619133" y="3584603"/>
            <a:ext cx="394660" cy="248254"/>
            <a:chOff x="1682223" y="3845857"/>
            <a:chExt cx="1125871" cy="708214"/>
          </a:xfrm>
        </p:grpSpPr>
        <p:grpSp>
          <p:nvGrpSpPr>
            <p:cNvPr id="64" name="Groupe 72"/>
            <p:cNvGrpSpPr/>
            <p:nvPr/>
          </p:nvGrpSpPr>
          <p:grpSpPr>
            <a:xfrm>
              <a:off x="1891553" y="3845857"/>
              <a:ext cx="708212" cy="708214"/>
              <a:chOff x="1864659" y="4043080"/>
              <a:chExt cx="708212" cy="708214"/>
            </a:xfrm>
          </p:grpSpPr>
          <p:sp>
            <p:nvSpPr>
              <p:cNvPr id="66" name="Ellipse 65"/>
              <p:cNvSpPr/>
              <p:nvPr/>
            </p:nvSpPr>
            <p:spPr>
              <a:xfrm>
                <a:off x="1864659" y="4043082"/>
                <a:ext cx="708212" cy="708212"/>
              </a:xfrm>
              <a:prstGeom prst="ellipse">
                <a:avLst/>
              </a:prstGeom>
              <a:gradFill flip="none" rotWithShape="1">
                <a:gsLst>
                  <a:gs pos="0">
                    <a:srgbClr val="FF9B9B"/>
                  </a:gs>
                  <a:gs pos="50000">
                    <a:srgbClr val="FF6969"/>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67" name="Picture 7" descr="C:\_Clients\PPT\edenred-ppt\COMMERCIAL\PPT\preparation\effet_bulle.png"/>
              <p:cNvPicPr>
                <a:picLocks noChangeAspect="1" noChangeArrowheads="1"/>
              </p:cNvPicPr>
              <p:nvPr/>
            </p:nvPicPr>
            <p:blipFill>
              <a:blip r:embed="rId21" cstate="screen"/>
              <a:srcRect/>
              <a:stretch>
                <a:fillRect/>
              </a:stretch>
            </p:blipFill>
            <p:spPr bwMode="auto">
              <a:xfrm>
                <a:off x="1881841" y="4043080"/>
                <a:ext cx="691030" cy="400321"/>
              </a:xfrm>
              <a:prstGeom prst="rect">
                <a:avLst/>
              </a:prstGeom>
              <a:noFill/>
            </p:spPr>
          </p:pic>
        </p:grpSp>
        <p:sp>
          <p:nvSpPr>
            <p:cNvPr id="65" name="ZoneTexte 64"/>
            <p:cNvSpPr txBox="1"/>
            <p:nvPr/>
          </p:nvSpPr>
          <p:spPr>
            <a:xfrm>
              <a:off x="1682223" y="3906604"/>
              <a:ext cx="1125871" cy="570713"/>
            </a:xfrm>
            <a:prstGeom prst="rect">
              <a:avLst/>
            </a:prstGeom>
            <a:noFill/>
          </p:spPr>
          <p:txBody>
            <a:bodyPr wrap="none" rtlCol="0">
              <a:spAutoFit/>
            </a:bodyPr>
            <a:lstStyle/>
            <a:p>
              <a:pPr fontAlgn="base">
                <a:spcBef>
                  <a:spcPct val="0"/>
                </a:spcBef>
                <a:spcAft>
                  <a:spcPct val="0"/>
                </a:spcAft>
              </a:pPr>
              <a:r>
                <a:rPr lang="fr-FR" sz="700" dirty="0" smtClean="0">
                  <a:solidFill>
                    <a:srgbClr val="FF0000"/>
                  </a:solidFill>
                </a:rPr>
                <a:t>-10%</a:t>
              </a:r>
              <a:endParaRPr lang="fr-FR" sz="700" dirty="0">
                <a:solidFill>
                  <a:srgbClr val="FF0000"/>
                </a:solidFill>
              </a:endParaRPr>
            </a:p>
          </p:txBody>
        </p:sp>
      </p:grpSp>
      <p:grpSp>
        <p:nvGrpSpPr>
          <p:cNvPr id="68" name="Groupe 76"/>
          <p:cNvGrpSpPr/>
          <p:nvPr/>
        </p:nvGrpSpPr>
        <p:grpSpPr>
          <a:xfrm>
            <a:off x="3455007" y="5280204"/>
            <a:ext cx="609601" cy="531914"/>
            <a:chOff x="1847716" y="3845857"/>
            <a:chExt cx="811649" cy="708214"/>
          </a:xfrm>
        </p:grpSpPr>
        <p:grpSp>
          <p:nvGrpSpPr>
            <p:cNvPr id="69" name="Groupe 77"/>
            <p:cNvGrpSpPr/>
            <p:nvPr/>
          </p:nvGrpSpPr>
          <p:grpSpPr>
            <a:xfrm>
              <a:off x="1891553" y="3845857"/>
              <a:ext cx="708212" cy="708214"/>
              <a:chOff x="1864659" y="4043080"/>
              <a:chExt cx="708212" cy="708214"/>
            </a:xfrm>
          </p:grpSpPr>
          <p:sp>
            <p:nvSpPr>
              <p:cNvPr id="71" name="Ellipse 70"/>
              <p:cNvSpPr/>
              <p:nvPr/>
            </p:nvSpPr>
            <p:spPr>
              <a:xfrm>
                <a:off x="1864659" y="4043082"/>
                <a:ext cx="708212" cy="708212"/>
              </a:xfrm>
              <a:prstGeom prst="ellipse">
                <a:avLst/>
              </a:prstGeom>
              <a:gradFill flip="none" rotWithShape="1">
                <a:gsLst>
                  <a:gs pos="0">
                    <a:srgbClr val="00E6CB"/>
                  </a:gs>
                  <a:gs pos="50000">
                    <a:srgbClr val="00D0B7"/>
                  </a:gs>
                  <a:gs pos="100000">
                    <a:srgbClr val="0091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72" name="Picture 7" descr="C:\_Clients\PPT\edenred-ppt\COMMERCIAL\PPT\preparation\effet_bulle.png"/>
              <p:cNvPicPr>
                <a:picLocks noChangeAspect="1" noChangeArrowheads="1"/>
              </p:cNvPicPr>
              <p:nvPr/>
            </p:nvPicPr>
            <p:blipFill>
              <a:blip r:embed="rId22" cstate="screen"/>
              <a:srcRect/>
              <a:stretch>
                <a:fillRect/>
              </a:stretch>
            </p:blipFill>
            <p:spPr bwMode="auto">
              <a:xfrm>
                <a:off x="1881841" y="4043080"/>
                <a:ext cx="691030" cy="400321"/>
              </a:xfrm>
              <a:prstGeom prst="rect">
                <a:avLst/>
              </a:prstGeom>
              <a:noFill/>
            </p:spPr>
          </p:pic>
        </p:grpSp>
        <p:sp>
          <p:nvSpPr>
            <p:cNvPr id="70" name="ZoneTexte 69"/>
            <p:cNvSpPr txBox="1"/>
            <p:nvPr/>
          </p:nvSpPr>
          <p:spPr>
            <a:xfrm>
              <a:off x="1847716" y="3983311"/>
              <a:ext cx="811649" cy="413859"/>
            </a:xfrm>
            <a:prstGeom prst="rect">
              <a:avLst/>
            </a:prstGeom>
            <a:noFill/>
          </p:spPr>
          <p:txBody>
            <a:bodyPr wrap="none" rtlCol="0">
              <a:spAutoFit/>
            </a:bodyPr>
            <a:lstStyle/>
            <a:p>
              <a:pPr fontAlgn="base">
                <a:spcBef>
                  <a:spcPct val="0"/>
                </a:spcBef>
                <a:spcAft>
                  <a:spcPct val="0"/>
                </a:spcAft>
              </a:pPr>
              <a:r>
                <a:rPr lang="fr-FR" sz="1400" dirty="0" smtClean="0">
                  <a:solidFill>
                    <a:srgbClr val="00917F"/>
                  </a:solidFill>
                </a:rPr>
                <a:t>-20%</a:t>
              </a:r>
              <a:endParaRPr lang="fr-FR" sz="1400" dirty="0">
                <a:solidFill>
                  <a:srgbClr val="00917F"/>
                </a:solidFill>
              </a:endParaRPr>
            </a:p>
          </p:txBody>
        </p:sp>
      </p:grpSp>
      <p:grpSp>
        <p:nvGrpSpPr>
          <p:cNvPr id="73" name="Groupe 81"/>
          <p:cNvGrpSpPr/>
          <p:nvPr/>
        </p:nvGrpSpPr>
        <p:grpSpPr>
          <a:xfrm>
            <a:off x="5299881" y="2473628"/>
            <a:ext cx="367408" cy="238598"/>
            <a:chOff x="1715975" y="3687479"/>
            <a:chExt cx="1116330" cy="724948"/>
          </a:xfrm>
        </p:grpSpPr>
        <p:grpSp>
          <p:nvGrpSpPr>
            <p:cNvPr id="74" name="Groupe 82"/>
            <p:cNvGrpSpPr/>
            <p:nvPr/>
          </p:nvGrpSpPr>
          <p:grpSpPr>
            <a:xfrm>
              <a:off x="1891553" y="3704208"/>
              <a:ext cx="708212" cy="708219"/>
              <a:chOff x="1864659" y="3901431"/>
              <a:chExt cx="708212" cy="708219"/>
            </a:xfrm>
          </p:grpSpPr>
          <p:sp>
            <p:nvSpPr>
              <p:cNvPr id="76" name="Ellipse 75"/>
              <p:cNvSpPr/>
              <p:nvPr/>
            </p:nvSpPr>
            <p:spPr>
              <a:xfrm>
                <a:off x="1864659" y="3901439"/>
                <a:ext cx="708212" cy="708211"/>
              </a:xfrm>
              <a:prstGeom prst="ellipse">
                <a:avLst/>
              </a:prstGeom>
              <a:gradFill flip="none" rotWithShape="1">
                <a:gsLst>
                  <a:gs pos="0">
                    <a:srgbClr val="F3F977"/>
                  </a:gs>
                  <a:gs pos="50000">
                    <a:srgbClr val="EBF51B"/>
                  </a:gs>
                  <a:gs pos="100000">
                    <a:srgbClr val="CDD60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77" name="Picture 7" descr="C:\_Clients\PPT\edenred-ppt\COMMERCIAL\PPT\preparation\effet_bulle.png"/>
              <p:cNvPicPr>
                <a:picLocks noChangeAspect="1" noChangeArrowheads="1"/>
              </p:cNvPicPr>
              <p:nvPr/>
            </p:nvPicPr>
            <p:blipFill>
              <a:blip r:embed="rId23" cstate="screen"/>
              <a:srcRect/>
              <a:stretch>
                <a:fillRect/>
              </a:stretch>
            </p:blipFill>
            <p:spPr bwMode="auto">
              <a:xfrm>
                <a:off x="1881842" y="3901431"/>
                <a:ext cx="691029" cy="400321"/>
              </a:xfrm>
              <a:prstGeom prst="rect">
                <a:avLst/>
              </a:prstGeom>
              <a:noFill/>
            </p:spPr>
          </p:pic>
        </p:grpSp>
        <p:sp>
          <p:nvSpPr>
            <p:cNvPr id="75" name="ZoneTexte 74"/>
            <p:cNvSpPr txBox="1"/>
            <p:nvPr/>
          </p:nvSpPr>
          <p:spPr>
            <a:xfrm>
              <a:off x="1715975" y="3687479"/>
              <a:ext cx="1116330" cy="654598"/>
            </a:xfrm>
            <a:prstGeom prst="rect">
              <a:avLst/>
            </a:prstGeom>
            <a:noFill/>
          </p:spPr>
          <p:txBody>
            <a:bodyPr wrap="none" rtlCol="0">
              <a:spAutoFit/>
            </a:bodyPr>
            <a:lstStyle/>
            <a:p>
              <a:pPr fontAlgn="base">
                <a:spcBef>
                  <a:spcPct val="0"/>
                </a:spcBef>
                <a:spcAft>
                  <a:spcPct val="0"/>
                </a:spcAft>
              </a:pPr>
              <a:r>
                <a:rPr lang="fr-FR" sz="800" dirty="0" smtClean="0">
                  <a:solidFill>
                    <a:srgbClr val="CDD609"/>
                  </a:solidFill>
                </a:rPr>
                <a:t>-5%</a:t>
              </a:r>
              <a:endParaRPr lang="fr-FR" sz="800" dirty="0">
                <a:solidFill>
                  <a:srgbClr val="CDD609"/>
                </a:solidFill>
              </a:endParaRPr>
            </a:p>
          </p:txBody>
        </p:sp>
      </p:grpSp>
      <p:grpSp>
        <p:nvGrpSpPr>
          <p:cNvPr id="78" name="Groupe 86"/>
          <p:cNvGrpSpPr/>
          <p:nvPr/>
        </p:nvGrpSpPr>
        <p:grpSpPr>
          <a:xfrm>
            <a:off x="767543" y="3774145"/>
            <a:ext cx="394660" cy="271930"/>
            <a:chOff x="1707628" y="3845857"/>
            <a:chExt cx="1027851" cy="708214"/>
          </a:xfrm>
        </p:grpSpPr>
        <p:grpSp>
          <p:nvGrpSpPr>
            <p:cNvPr id="79" name="Groupe 87"/>
            <p:cNvGrpSpPr/>
            <p:nvPr/>
          </p:nvGrpSpPr>
          <p:grpSpPr>
            <a:xfrm>
              <a:off x="1891553" y="3845857"/>
              <a:ext cx="708212" cy="708214"/>
              <a:chOff x="1864659" y="4043080"/>
              <a:chExt cx="708212" cy="708214"/>
            </a:xfrm>
          </p:grpSpPr>
          <p:sp>
            <p:nvSpPr>
              <p:cNvPr id="81" name="Ellipse 80"/>
              <p:cNvSpPr/>
              <p:nvPr/>
            </p:nvSpPr>
            <p:spPr>
              <a:xfrm>
                <a:off x="1864659" y="4043082"/>
                <a:ext cx="708212" cy="708212"/>
              </a:xfrm>
              <a:prstGeom prst="ellipse">
                <a:avLst/>
              </a:prstGeom>
              <a:gradFill flip="none" rotWithShape="1">
                <a:gsLst>
                  <a:gs pos="0">
                    <a:srgbClr val="00E6CB"/>
                  </a:gs>
                  <a:gs pos="50000">
                    <a:srgbClr val="00D0B7"/>
                  </a:gs>
                  <a:gs pos="100000">
                    <a:srgbClr val="0091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82" name="Picture 7" descr="C:\_Clients\PPT\edenred-ppt\COMMERCIAL\PPT\preparation\effet_bulle.png"/>
              <p:cNvPicPr>
                <a:picLocks noChangeAspect="1" noChangeArrowheads="1"/>
              </p:cNvPicPr>
              <p:nvPr/>
            </p:nvPicPr>
            <p:blipFill>
              <a:blip r:embed="rId24" cstate="screen"/>
              <a:srcRect/>
              <a:stretch>
                <a:fillRect/>
              </a:stretch>
            </p:blipFill>
            <p:spPr bwMode="auto">
              <a:xfrm>
                <a:off x="1881841" y="4043080"/>
                <a:ext cx="691030" cy="400321"/>
              </a:xfrm>
              <a:prstGeom prst="rect">
                <a:avLst/>
              </a:prstGeom>
              <a:noFill/>
            </p:spPr>
          </p:pic>
        </p:grpSp>
        <p:sp>
          <p:nvSpPr>
            <p:cNvPr id="80" name="ZoneTexte 79"/>
            <p:cNvSpPr txBox="1"/>
            <p:nvPr/>
          </p:nvSpPr>
          <p:spPr>
            <a:xfrm>
              <a:off x="1707628" y="3889918"/>
              <a:ext cx="1027851" cy="521023"/>
            </a:xfrm>
            <a:prstGeom prst="rect">
              <a:avLst/>
            </a:prstGeom>
            <a:noFill/>
          </p:spPr>
          <p:txBody>
            <a:bodyPr wrap="none" rtlCol="0">
              <a:spAutoFit/>
            </a:bodyPr>
            <a:lstStyle/>
            <a:p>
              <a:pPr fontAlgn="base">
                <a:spcBef>
                  <a:spcPct val="0"/>
                </a:spcBef>
                <a:spcAft>
                  <a:spcPct val="0"/>
                </a:spcAft>
              </a:pPr>
              <a:r>
                <a:rPr lang="fr-FR" sz="700" dirty="0" smtClean="0">
                  <a:solidFill>
                    <a:srgbClr val="00917F"/>
                  </a:solidFill>
                </a:rPr>
                <a:t>-20%</a:t>
              </a:r>
              <a:endParaRPr lang="fr-FR" sz="700" dirty="0">
                <a:solidFill>
                  <a:srgbClr val="00917F"/>
                </a:solidFill>
              </a:endParaRPr>
            </a:p>
          </p:txBody>
        </p:sp>
      </p:grpSp>
      <p:grpSp>
        <p:nvGrpSpPr>
          <p:cNvPr id="83" name="Groupe 91"/>
          <p:cNvGrpSpPr/>
          <p:nvPr/>
        </p:nvGrpSpPr>
        <p:grpSpPr>
          <a:xfrm>
            <a:off x="4741427" y="3642628"/>
            <a:ext cx="333746" cy="189965"/>
            <a:chOff x="1608257" y="3803702"/>
            <a:chExt cx="1318311" cy="750369"/>
          </a:xfrm>
        </p:grpSpPr>
        <p:grpSp>
          <p:nvGrpSpPr>
            <p:cNvPr id="84" name="Groupe 92"/>
            <p:cNvGrpSpPr/>
            <p:nvPr/>
          </p:nvGrpSpPr>
          <p:grpSpPr>
            <a:xfrm>
              <a:off x="1891553" y="3845857"/>
              <a:ext cx="708212" cy="708214"/>
              <a:chOff x="1864659" y="4043080"/>
              <a:chExt cx="708212" cy="708214"/>
            </a:xfrm>
          </p:grpSpPr>
          <p:sp>
            <p:nvSpPr>
              <p:cNvPr id="86" name="Ellipse 85"/>
              <p:cNvSpPr/>
              <p:nvPr/>
            </p:nvSpPr>
            <p:spPr>
              <a:xfrm>
                <a:off x="1864659" y="4043082"/>
                <a:ext cx="708212" cy="708212"/>
              </a:xfrm>
              <a:prstGeom prst="ellipse">
                <a:avLst/>
              </a:prstGeom>
              <a:gradFill flip="none" rotWithShape="1">
                <a:gsLst>
                  <a:gs pos="0">
                    <a:srgbClr val="FDAC7F"/>
                  </a:gs>
                  <a:gs pos="48000">
                    <a:srgbClr val="FD8C4D"/>
                  </a:gs>
                  <a:gs pos="69000">
                    <a:srgbClr val="E8560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87" name="Picture 7" descr="C:\_Clients\PPT\edenred-ppt\COMMERCIAL\PPT\preparation\effet_bulle.png"/>
              <p:cNvPicPr>
                <a:picLocks noChangeAspect="1" noChangeArrowheads="1"/>
              </p:cNvPicPr>
              <p:nvPr/>
            </p:nvPicPr>
            <p:blipFill>
              <a:blip r:embed="rId25" cstate="screen"/>
              <a:srcRect/>
              <a:stretch>
                <a:fillRect/>
              </a:stretch>
            </p:blipFill>
            <p:spPr bwMode="auto">
              <a:xfrm>
                <a:off x="1881841" y="4043080"/>
                <a:ext cx="691030" cy="400321"/>
              </a:xfrm>
              <a:prstGeom prst="rect">
                <a:avLst/>
              </a:prstGeom>
              <a:noFill/>
            </p:spPr>
          </p:pic>
        </p:grpSp>
        <p:sp>
          <p:nvSpPr>
            <p:cNvPr id="85" name="ZoneTexte 84"/>
            <p:cNvSpPr txBox="1"/>
            <p:nvPr/>
          </p:nvSpPr>
          <p:spPr>
            <a:xfrm>
              <a:off x="1608257" y="3803702"/>
              <a:ext cx="1318311" cy="668651"/>
            </a:xfrm>
            <a:prstGeom prst="rect">
              <a:avLst/>
            </a:prstGeom>
            <a:noFill/>
          </p:spPr>
          <p:txBody>
            <a:bodyPr wrap="none" rtlCol="0">
              <a:spAutoFit/>
            </a:bodyPr>
            <a:lstStyle/>
            <a:p>
              <a:pPr fontAlgn="base">
                <a:spcBef>
                  <a:spcPct val="0"/>
                </a:spcBef>
                <a:spcAft>
                  <a:spcPct val="0"/>
                </a:spcAft>
              </a:pPr>
              <a:r>
                <a:rPr lang="fr-FR" sz="500" dirty="0" smtClean="0">
                  <a:solidFill>
                    <a:srgbClr val="E85603"/>
                  </a:solidFill>
                </a:rPr>
                <a:t>-15%</a:t>
              </a:r>
              <a:endParaRPr lang="fr-FR" sz="500" dirty="0">
                <a:solidFill>
                  <a:srgbClr val="E85603"/>
                </a:solidFill>
              </a:endParaRPr>
            </a:p>
          </p:txBody>
        </p:sp>
      </p:grpSp>
      <p:grpSp>
        <p:nvGrpSpPr>
          <p:cNvPr id="88" name="Groupe 96"/>
          <p:cNvGrpSpPr/>
          <p:nvPr/>
        </p:nvGrpSpPr>
        <p:grpSpPr>
          <a:xfrm>
            <a:off x="5265873" y="4202491"/>
            <a:ext cx="243978" cy="130450"/>
            <a:chOff x="1551244" y="3835076"/>
            <a:chExt cx="1344718" cy="718995"/>
          </a:xfrm>
        </p:grpSpPr>
        <p:grpSp>
          <p:nvGrpSpPr>
            <p:cNvPr id="89" name="Groupe 97"/>
            <p:cNvGrpSpPr/>
            <p:nvPr/>
          </p:nvGrpSpPr>
          <p:grpSpPr>
            <a:xfrm>
              <a:off x="1891553" y="3845857"/>
              <a:ext cx="708212" cy="708214"/>
              <a:chOff x="1864659" y="4043080"/>
              <a:chExt cx="708212" cy="708214"/>
            </a:xfrm>
          </p:grpSpPr>
          <p:sp>
            <p:nvSpPr>
              <p:cNvPr id="91" name="Ellipse 90"/>
              <p:cNvSpPr/>
              <p:nvPr/>
            </p:nvSpPr>
            <p:spPr>
              <a:xfrm>
                <a:off x="1864659" y="4043082"/>
                <a:ext cx="708212" cy="708212"/>
              </a:xfrm>
              <a:prstGeom prst="ellipse">
                <a:avLst/>
              </a:prstGeom>
              <a:gradFill flip="none" rotWithShape="1">
                <a:gsLst>
                  <a:gs pos="0">
                    <a:srgbClr val="00E6CB"/>
                  </a:gs>
                  <a:gs pos="50000">
                    <a:srgbClr val="00D0B7"/>
                  </a:gs>
                  <a:gs pos="100000">
                    <a:srgbClr val="0091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92" name="Picture 7" descr="C:\_Clients\PPT\edenred-ppt\COMMERCIAL\PPT\preparation\effet_bulle.png"/>
              <p:cNvPicPr>
                <a:picLocks noChangeAspect="1" noChangeArrowheads="1"/>
              </p:cNvPicPr>
              <p:nvPr/>
            </p:nvPicPr>
            <p:blipFill>
              <a:blip r:embed="rId26" cstate="screen"/>
              <a:srcRect/>
              <a:stretch>
                <a:fillRect/>
              </a:stretch>
            </p:blipFill>
            <p:spPr bwMode="auto">
              <a:xfrm>
                <a:off x="1881841" y="4043080"/>
                <a:ext cx="691030" cy="400321"/>
              </a:xfrm>
              <a:prstGeom prst="rect">
                <a:avLst/>
              </a:prstGeom>
              <a:noFill/>
            </p:spPr>
          </p:pic>
        </p:grpSp>
        <p:sp>
          <p:nvSpPr>
            <p:cNvPr id="90" name="ZoneTexte 89"/>
            <p:cNvSpPr txBox="1"/>
            <p:nvPr/>
          </p:nvSpPr>
          <p:spPr>
            <a:xfrm>
              <a:off x="1551244" y="3835076"/>
              <a:ext cx="1344718" cy="678545"/>
            </a:xfrm>
            <a:prstGeom prst="rect">
              <a:avLst/>
            </a:prstGeom>
            <a:noFill/>
          </p:spPr>
          <p:txBody>
            <a:bodyPr wrap="none" rtlCol="0">
              <a:spAutoFit/>
            </a:bodyPr>
            <a:lstStyle/>
            <a:p>
              <a:pPr fontAlgn="base">
                <a:spcBef>
                  <a:spcPct val="0"/>
                </a:spcBef>
                <a:spcAft>
                  <a:spcPct val="0"/>
                </a:spcAft>
              </a:pPr>
              <a:r>
                <a:rPr lang="fr-FR" sz="200" dirty="0" smtClean="0">
                  <a:solidFill>
                    <a:srgbClr val="00917F"/>
                  </a:solidFill>
                </a:rPr>
                <a:t>-20%</a:t>
              </a:r>
              <a:endParaRPr lang="fr-FR" sz="200" dirty="0">
                <a:solidFill>
                  <a:srgbClr val="00917F"/>
                </a:solidFill>
              </a:endParaRPr>
            </a:p>
          </p:txBody>
        </p:sp>
      </p:grpSp>
      <p:grpSp>
        <p:nvGrpSpPr>
          <p:cNvPr id="93" name="Groupe 101"/>
          <p:cNvGrpSpPr/>
          <p:nvPr/>
        </p:nvGrpSpPr>
        <p:grpSpPr>
          <a:xfrm>
            <a:off x="5131396" y="5405717"/>
            <a:ext cx="293249" cy="218131"/>
            <a:chOff x="1711330" y="3845857"/>
            <a:chExt cx="952097" cy="708214"/>
          </a:xfrm>
        </p:grpSpPr>
        <p:grpSp>
          <p:nvGrpSpPr>
            <p:cNvPr id="94" name="Groupe 102"/>
            <p:cNvGrpSpPr/>
            <p:nvPr/>
          </p:nvGrpSpPr>
          <p:grpSpPr>
            <a:xfrm>
              <a:off x="1891553" y="3845857"/>
              <a:ext cx="708212" cy="708214"/>
              <a:chOff x="1864659" y="4043080"/>
              <a:chExt cx="708212" cy="708214"/>
            </a:xfrm>
          </p:grpSpPr>
          <p:sp>
            <p:nvSpPr>
              <p:cNvPr id="96" name="Ellipse 95"/>
              <p:cNvSpPr/>
              <p:nvPr/>
            </p:nvSpPr>
            <p:spPr>
              <a:xfrm>
                <a:off x="1864659" y="4043082"/>
                <a:ext cx="708212" cy="708212"/>
              </a:xfrm>
              <a:prstGeom prst="ellipse">
                <a:avLst/>
              </a:prstGeom>
              <a:gradFill flip="none" rotWithShape="1">
                <a:gsLst>
                  <a:gs pos="0">
                    <a:srgbClr val="FF9B9B"/>
                  </a:gs>
                  <a:gs pos="50000">
                    <a:srgbClr val="FF6969"/>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97" name="Picture 7" descr="C:\_Clients\PPT\edenred-ppt\COMMERCIAL\PPT\preparation\effet_bulle.png"/>
              <p:cNvPicPr>
                <a:picLocks noChangeAspect="1" noChangeArrowheads="1"/>
              </p:cNvPicPr>
              <p:nvPr/>
            </p:nvPicPr>
            <p:blipFill>
              <a:blip r:embed="rId27" cstate="screen"/>
              <a:srcRect/>
              <a:stretch>
                <a:fillRect/>
              </a:stretch>
            </p:blipFill>
            <p:spPr bwMode="auto">
              <a:xfrm>
                <a:off x="1881841" y="4043080"/>
                <a:ext cx="691030" cy="400321"/>
              </a:xfrm>
              <a:prstGeom prst="rect">
                <a:avLst/>
              </a:prstGeom>
              <a:noFill/>
            </p:spPr>
          </p:pic>
        </p:grpSp>
        <p:sp>
          <p:nvSpPr>
            <p:cNvPr id="95" name="ZoneTexte 94"/>
            <p:cNvSpPr txBox="1"/>
            <p:nvPr/>
          </p:nvSpPr>
          <p:spPr>
            <a:xfrm>
              <a:off x="1711330" y="3935710"/>
              <a:ext cx="952097" cy="482910"/>
            </a:xfrm>
            <a:prstGeom prst="rect">
              <a:avLst/>
            </a:prstGeom>
            <a:noFill/>
          </p:spPr>
          <p:txBody>
            <a:bodyPr wrap="none" rtlCol="0">
              <a:spAutoFit/>
            </a:bodyPr>
            <a:lstStyle/>
            <a:p>
              <a:pPr fontAlgn="base">
                <a:spcBef>
                  <a:spcPct val="0"/>
                </a:spcBef>
                <a:spcAft>
                  <a:spcPct val="0"/>
                </a:spcAft>
              </a:pPr>
              <a:r>
                <a:rPr lang="fr-FR" sz="500" dirty="0" smtClean="0">
                  <a:solidFill>
                    <a:srgbClr val="FF0000"/>
                  </a:solidFill>
                </a:rPr>
                <a:t>-10%</a:t>
              </a:r>
              <a:endParaRPr lang="fr-FR" sz="500" dirty="0">
                <a:solidFill>
                  <a:srgbClr val="FF0000"/>
                </a:solidFill>
              </a:endParaRPr>
            </a:p>
          </p:txBody>
        </p:sp>
      </p:grpSp>
      <p:grpSp>
        <p:nvGrpSpPr>
          <p:cNvPr id="98" name="Groupe 106"/>
          <p:cNvGrpSpPr/>
          <p:nvPr/>
        </p:nvGrpSpPr>
        <p:grpSpPr>
          <a:xfrm>
            <a:off x="4357966" y="5531218"/>
            <a:ext cx="434734" cy="304809"/>
            <a:chOff x="1760839" y="3704208"/>
            <a:chExt cx="1010101" cy="708219"/>
          </a:xfrm>
        </p:grpSpPr>
        <p:grpSp>
          <p:nvGrpSpPr>
            <p:cNvPr id="99" name="Groupe 107"/>
            <p:cNvGrpSpPr/>
            <p:nvPr/>
          </p:nvGrpSpPr>
          <p:grpSpPr>
            <a:xfrm>
              <a:off x="1891553" y="3704208"/>
              <a:ext cx="708212" cy="708219"/>
              <a:chOff x="1864659" y="3901431"/>
              <a:chExt cx="708212" cy="708219"/>
            </a:xfrm>
          </p:grpSpPr>
          <p:sp>
            <p:nvSpPr>
              <p:cNvPr id="101" name="Ellipse 100"/>
              <p:cNvSpPr/>
              <p:nvPr/>
            </p:nvSpPr>
            <p:spPr>
              <a:xfrm>
                <a:off x="1864659" y="3901439"/>
                <a:ext cx="708212" cy="708211"/>
              </a:xfrm>
              <a:prstGeom prst="ellipse">
                <a:avLst/>
              </a:prstGeom>
              <a:gradFill flip="none" rotWithShape="1">
                <a:gsLst>
                  <a:gs pos="0">
                    <a:srgbClr val="F3F977"/>
                  </a:gs>
                  <a:gs pos="50000">
                    <a:srgbClr val="EBF51B"/>
                  </a:gs>
                  <a:gs pos="100000">
                    <a:srgbClr val="CDD60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102" name="Picture 7" descr="C:\_Clients\PPT\edenred-ppt\COMMERCIAL\PPT\preparation\effet_bulle.png"/>
              <p:cNvPicPr>
                <a:picLocks noChangeAspect="1" noChangeArrowheads="1"/>
              </p:cNvPicPr>
              <p:nvPr/>
            </p:nvPicPr>
            <p:blipFill>
              <a:blip r:embed="rId28" cstate="screen"/>
              <a:srcRect/>
              <a:stretch>
                <a:fillRect/>
              </a:stretch>
            </p:blipFill>
            <p:spPr bwMode="auto">
              <a:xfrm>
                <a:off x="1881842" y="3901431"/>
                <a:ext cx="691029" cy="400321"/>
              </a:xfrm>
              <a:prstGeom prst="rect">
                <a:avLst/>
              </a:prstGeom>
              <a:noFill/>
            </p:spPr>
          </p:pic>
        </p:grpSp>
        <p:sp>
          <p:nvSpPr>
            <p:cNvPr id="100" name="ZoneTexte 99"/>
            <p:cNvSpPr txBox="1"/>
            <p:nvPr/>
          </p:nvSpPr>
          <p:spPr>
            <a:xfrm>
              <a:off x="1760839" y="3767611"/>
              <a:ext cx="1010101" cy="607847"/>
            </a:xfrm>
            <a:prstGeom prst="rect">
              <a:avLst/>
            </a:prstGeom>
            <a:noFill/>
          </p:spPr>
          <p:txBody>
            <a:bodyPr wrap="none" rtlCol="0">
              <a:spAutoFit/>
            </a:bodyPr>
            <a:lstStyle/>
            <a:p>
              <a:pPr fontAlgn="base">
                <a:spcBef>
                  <a:spcPct val="0"/>
                </a:spcBef>
                <a:spcAft>
                  <a:spcPct val="0"/>
                </a:spcAft>
              </a:pPr>
              <a:r>
                <a:rPr lang="fr-FR" sz="1050" dirty="0" smtClean="0">
                  <a:solidFill>
                    <a:srgbClr val="CDD609"/>
                  </a:solidFill>
                </a:rPr>
                <a:t>-5%</a:t>
              </a:r>
              <a:endParaRPr lang="fr-FR" sz="1050" dirty="0">
                <a:solidFill>
                  <a:srgbClr val="CDD609"/>
                </a:solidFill>
              </a:endParaRPr>
            </a:p>
          </p:txBody>
        </p:sp>
      </p:grpSp>
      <p:grpSp>
        <p:nvGrpSpPr>
          <p:cNvPr id="103" name="Groupe 111"/>
          <p:cNvGrpSpPr/>
          <p:nvPr/>
        </p:nvGrpSpPr>
        <p:grpSpPr>
          <a:xfrm>
            <a:off x="1966885" y="5657675"/>
            <a:ext cx="453970" cy="336351"/>
            <a:chOff x="1753331" y="3845857"/>
            <a:chExt cx="955872" cy="708214"/>
          </a:xfrm>
        </p:grpSpPr>
        <p:grpSp>
          <p:nvGrpSpPr>
            <p:cNvPr id="104" name="Groupe 112"/>
            <p:cNvGrpSpPr/>
            <p:nvPr/>
          </p:nvGrpSpPr>
          <p:grpSpPr>
            <a:xfrm>
              <a:off x="1891553" y="3845857"/>
              <a:ext cx="708212" cy="708214"/>
              <a:chOff x="1864659" y="4043080"/>
              <a:chExt cx="708212" cy="708214"/>
            </a:xfrm>
          </p:grpSpPr>
          <p:sp>
            <p:nvSpPr>
              <p:cNvPr id="106" name="Ellipse 105"/>
              <p:cNvSpPr/>
              <p:nvPr/>
            </p:nvSpPr>
            <p:spPr>
              <a:xfrm>
                <a:off x="1864659" y="4043082"/>
                <a:ext cx="708212" cy="708212"/>
              </a:xfrm>
              <a:prstGeom prst="ellipse">
                <a:avLst/>
              </a:prstGeom>
              <a:gradFill flip="none" rotWithShape="1">
                <a:gsLst>
                  <a:gs pos="0">
                    <a:srgbClr val="F59DCF"/>
                  </a:gs>
                  <a:gs pos="44000">
                    <a:srgbClr val="EB3DA0"/>
                  </a:gs>
                  <a:gs pos="100000">
                    <a:srgbClr val="B6137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107" name="Picture 7" descr="C:\_Clients\PPT\edenred-ppt\COMMERCIAL\PPT\preparation\effet_bulle.png"/>
              <p:cNvPicPr>
                <a:picLocks noChangeAspect="1" noChangeArrowheads="1"/>
              </p:cNvPicPr>
              <p:nvPr/>
            </p:nvPicPr>
            <p:blipFill>
              <a:blip r:embed="rId29" cstate="screen"/>
              <a:srcRect/>
              <a:stretch>
                <a:fillRect/>
              </a:stretch>
            </p:blipFill>
            <p:spPr bwMode="auto">
              <a:xfrm>
                <a:off x="1881841" y="4043080"/>
                <a:ext cx="691030" cy="400321"/>
              </a:xfrm>
              <a:prstGeom prst="rect">
                <a:avLst/>
              </a:prstGeom>
              <a:noFill/>
            </p:spPr>
          </p:pic>
        </p:grpSp>
        <p:sp>
          <p:nvSpPr>
            <p:cNvPr id="105" name="ZoneTexte 104"/>
            <p:cNvSpPr txBox="1"/>
            <p:nvPr/>
          </p:nvSpPr>
          <p:spPr>
            <a:xfrm>
              <a:off x="1753331" y="3926682"/>
              <a:ext cx="955872" cy="486035"/>
            </a:xfrm>
            <a:prstGeom prst="rect">
              <a:avLst/>
            </a:prstGeom>
            <a:noFill/>
          </p:spPr>
          <p:txBody>
            <a:bodyPr wrap="none" rtlCol="0">
              <a:spAutoFit/>
            </a:bodyPr>
            <a:lstStyle/>
            <a:p>
              <a:pPr fontAlgn="base">
                <a:spcBef>
                  <a:spcPct val="0"/>
                </a:spcBef>
                <a:spcAft>
                  <a:spcPct val="0"/>
                </a:spcAft>
              </a:pPr>
              <a:r>
                <a:rPr lang="fr-FR" sz="900" dirty="0" smtClean="0">
                  <a:solidFill>
                    <a:srgbClr val="B61370"/>
                  </a:solidFill>
                </a:rPr>
                <a:t>-30%</a:t>
              </a:r>
              <a:endParaRPr lang="fr-FR" sz="900" dirty="0">
                <a:solidFill>
                  <a:srgbClr val="B61370"/>
                </a:solidFill>
              </a:endParaRPr>
            </a:p>
          </p:txBody>
        </p:sp>
      </p:grpSp>
      <p:grpSp>
        <p:nvGrpSpPr>
          <p:cNvPr id="108" name="Groupe 116"/>
          <p:cNvGrpSpPr/>
          <p:nvPr/>
        </p:nvGrpSpPr>
        <p:grpSpPr>
          <a:xfrm>
            <a:off x="1966863" y="4812091"/>
            <a:ext cx="243978" cy="130450"/>
            <a:chOff x="1551244" y="3835076"/>
            <a:chExt cx="1344718" cy="718995"/>
          </a:xfrm>
        </p:grpSpPr>
        <p:grpSp>
          <p:nvGrpSpPr>
            <p:cNvPr id="109" name="Groupe 117"/>
            <p:cNvGrpSpPr/>
            <p:nvPr/>
          </p:nvGrpSpPr>
          <p:grpSpPr>
            <a:xfrm>
              <a:off x="1891553" y="3845857"/>
              <a:ext cx="708212" cy="708214"/>
              <a:chOff x="1864659" y="4043080"/>
              <a:chExt cx="708212" cy="708214"/>
            </a:xfrm>
          </p:grpSpPr>
          <p:sp>
            <p:nvSpPr>
              <p:cNvPr id="111" name="Ellipse 110"/>
              <p:cNvSpPr/>
              <p:nvPr/>
            </p:nvSpPr>
            <p:spPr>
              <a:xfrm>
                <a:off x="1864659" y="4043082"/>
                <a:ext cx="708212" cy="708212"/>
              </a:xfrm>
              <a:prstGeom prst="ellipse">
                <a:avLst/>
              </a:prstGeom>
              <a:gradFill flip="none" rotWithShape="1">
                <a:gsLst>
                  <a:gs pos="0">
                    <a:srgbClr val="00E6CB"/>
                  </a:gs>
                  <a:gs pos="50000">
                    <a:srgbClr val="00D0B7"/>
                  </a:gs>
                  <a:gs pos="100000">
                    <a:srgbClr val="0091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112" name="Picture 7" descr="C:\_Clients\PPT\edenred-ppt\COMMERCIAL\PPT\preparation\effet_bulle.png"/>
              <p:cNvPicPr>
                <a:picLocks noChangeAspect="1" noChangeArrowheads="1"/>
              </p:cNvPicPr>
              <p:nvPr/>
            </p:nvPicPr>
            <p:blipFill>
              <a:blip r:embed="rId26" cstate="screen"/>
              <a:srcRect/>
              <a:stretch>
                <a:fillRect/>
              </a:stretch>
            </p:blipFill>
            <p:spPr bwMode="auto">
              <a:xfrm>
                <a:off x="1881841" y="4043080"/>
                <a:ext cx="691030" cy="400321"/>
              </a:xfrm>
              <a:prstGeom prst="rect">
                <a:avLst/>
              </a:prstGeom>
              <a:noFill/>
            </p:spPr>
          </p:pic>
        </p:grpSp>
        <p:sp>
          <p:nvSpPr>
            <p:cNvPr id="110" name="ZoneTexte 109"/>
            <p:cNvSpPr txBox="1"/>
            <p:nvPr/>
          </p:nvSpPr>
          <p:spPr>
            <a:xfrm>
              <a:off x="1551244" y="3835076"/>
              <a:ext cx="1344718" cy="678545"/>
            </a:xfrm>
            <a:prstGeom prst="rect">
              <a:avLst/>
            </a:prstGeom>
            <a:noFill/>
          </p:spPr>
          <p:txBody>
            <a:bodyPr wrap="none" rtlCol="0">
              <a:spAutoFit/>
            </a:bodyPr>
            <a:lstStyle/>
            <a:p>
              <a:pPr fontAlgn="base">
                <a:spcBef>
                  <a:spcPct val="0"/>
                </a:spcBef>
                <a:spcAft>
                  <a:spcPct val="0"/>
                </a:spcAft>
              </a:pPr>
              <a:r>
                <a:rPr lang="fr-FR" sz="200" dirty="0" smtClean="0">
                  <a:solidFill>
                    <a:srgbClr val="00917F"/>
                  </a:solidFill>
                </a:rPr>
                <a:t>-20%</a:t>
              </a:r>
              <a:endParaRPr lang="fr-FR" sz="200" dirty="0">
                <a:solidFill>
                  <a:srgbClr val="00917F"/>
                </a:solidFill>
              </a:endParaRPr>
            </a:p>
          </p:txBody>
        </p:sp>
      </p:grpSp>
      <p:grpSp>
        <p:nvGrpSpPr>
          <p:cNvPr id="113" name="Groupe 121"/>
          <p:cNvGrpSpPr/>
          <p:nvPr/>
        </p:nvGrpSpPr>
        <p:grpSpPr>
          <a:xfrm>
            <a:off x="1420010" y="5665693"/>
            <a:ext cx="190743" cy="128485"/>
            <a:chOff x="1583393" y="3845857"/>
            <a:chExt cx="1051376" cy="708214"/>
          </a:xfrm>
        </p:grpSpPr>
        <p:grpSp>
          <p:nvGrpSpPr>
            <p:cNvPr id="114" name="Groupe 122"/>
            <p:cNvGrpSpPr/>
            <p:nvPr/>
          </p:nvGrpSpPr>
          <p:grpSpPr>
            <a:xfrm>
              <a:off x="1891553" y="3845857"/>
              <a:ext cx="708212" cy="708214"/>
              <a:chOff x="1864659" y="4043080"/>
              <a:chExt cx="708212" cy="708214"/>
            </a:xfrm>
          </p:grpSpPr>
          <p:sp>
            <p:nvSpPr>
              <p:cNvPr id="116" name="Ellipse 115"/>
              <p:cNvSpPr/>
              <p:nvPr/>
            </p:nvSpPr>
            <p:spPr>
              <a:xfrm>
                <a:off x="1864659" y="4043082"/>
                <a:ext cx="708212" cy="708212"/>
              </a:xfrm>
              <a:prstGeom prst="ellipse">
                <a:avLst/>
              </a:prstGeom>
              <a:gradFill flip="none" rotWithShape="1">
                <a:gsLst>
                  <a:gs pos="0">
                    <a:srgbClr val="FF9B9B"/>
                  </a:gs>
                  <a:gs pos="50000">
                    <a:srgbClr val="FF6969"/>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117" name="Picture 7" descr="C:\_Clients\PPT\edenred-ppt\COMMERCIAL\PPT\preparation\effet_bulle.png"/>
              <p:cNvPicPr>
                <a:picLocks noChangeAspect="1" noChangeArrowheads="1"/>
              </p:cNvPicPr>
              <p:nvPr/>
            </p:nvPicPr>
            <p:blipFill>
              <a:blip r:embed="rId30" cstate="screen"/>
              <a:srcRect/>
              <a:stretch>
                <a:fillRect/>
              </a:stretch>
            </p:blipFill>
            <p:spPr bwMode="auto">
              <a:xfrm>
                <a:off x="1881841" y="4043080"/>
                <a:ext cx="691030" cy="400321"/>
              </a:xfrm>
              <a:prstGeom prst="rect">
                <a:avLst/>
              </a:prstGeom>
              <a:noFill/>
            </p:spPr>
          </p:pic>
        </p:grpSp>
        <p:sp>
          <p:nvSpPr>
            <p:cNvPr id="115" name="ZoneTexte 114"/>
            <p:cNvSpPr txBox="1"/>
            <p:nvPr/>
          </p:nvSpPr>
          <p:spPr>
            <a:xfrm>
              <a:off x="1583393" y="3857190"/>
              <a:ext cx="1051376" cy="530528"/>
            </a:xfrm>
            <a:prstGeom prst="rect">
              <a:avLst/>
            </a:prstGeom>
            <a:noFill/>
          </p:spPr>
          <p:txBody>
            <a:bodyPr wrap="none" rtlCol="0">
              <a:spAutoFit/>
            </a:bodyPr>
            <a:lstStyle/>
            <a:p>
              <a:pPr fontAlgn="base">
                <a:spcBef>
                  <a:spcPct val="0"/>
                </a:spcBef>
                <a:spcAft>
                  <a:spcPct val="0"/>
                </a:spcAft>
              </a:pPr>
              <a:r>
                <a:rPr lang="fr-FR" sz="200" dirty="0" smtClean="0">
                  <a:solidFill>
                    <a:srgbClr val="FF0000"/>
                  </a:solidFill>
                </a:rPr>
                <a:t>-10%</a:t>
              </a:r>
              <a:endParaRPr lang="fr-FR" sz="200" dirty="0">
                <a:solidFill>
                  <a:srgbClr val="FF0000"/>
                </a:solidFill>
              </a:endParaRPr>
            </a:p>
          </p:txBody>
        </p:sp>
      </p:grpSp>
      <p:sp>
        <p:nvSpPr>
          <p:cNvPr id="119" name="Rectangle à coins arrondis 118">
            <a:hlinkClick r:id="rId31"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121" name="Image 120"/>
          <p:cNvPicPr>
            <a:picLocks noChangeAspect="1"/>
          </p:cNvPicPr>
          <p:nvPr/>
        </p:nvPicPr>
        <p:blipFill>
          <a:blip r:embed="rId32"/>
          <a:stretch>
            <a:fillRect/>
          </a:stretch>
        </p:blipFill>
        <p:spPr>
          <a:xfrm>
            <a:off x="6702393" y="2834161"/>
            <a:ext cx="1483032" cy="2873069"/>
          </a:xfrm>
          <a:prstGeom prst="rect">
            <a:avLst/>
          </a:prstGeom>
        </p:spPr>
      </p:pic>
      <p:pic>
        <p:nvPicPr>
          <p:cNvPr id="122" name="Image 121"/>
          <p:cNvPicPr>
            <a:picLocks noChangeAspect="1"/>
          </p:cNvPicPr>
          <p:nvPr/>
        </p:nvPicPr>
        <p:blipFill>
          <a:blip r:embed="rId33"/>
          <a:stretch>
            <a:fillRect/>
          </a:stretch>
        </p:blipFill>
        <p:spPr>
          <a:xfrm>
            <a:off x="6702393" y="5856411"/>
            <a:ext cx="1521007" cy="275230"/>
          </a:xfrm>
          <a:prstGeom prst="rect">
            <a:avLst/>
          </a:prstGeom>
        </p:spPr>
      </p:pic>
      <p:pic>
        <p:nvPicPr>
          <p:cNvPr id="3" name="Image 2"/>
          <p:cNvPicPr>
            <a:picLocks noChangeAspect="1"/>
          </p:cNvPicPr>
          <p:nvPr/>
        </p:nvPicPr>
        <p:blipFill>
          <a:blip r:embed="rId34"/>
          <a:stretch>
            <a:fillRect/>
          </a:stretch>
        </p:blipFill>
        <p:spPr>
          <a:xfrm>
            <a:off x="5952100" y="898175"/>
            <a:ext cx="2942668" cy="1276157"/>
          </a:xfrm>
          <a:prstGeom prst="rect">
            <a:avLst/>
          </a:prstGeom>
        </p:spPr>
      </p:pic>
    </p:spTree>
    <p:extLst>
      <p:ext uri="{BB962C8B-B14F-4D97-AF65-F5344CB8AC3E}">
        <p14:creationId xmlns:p14="http://schemas.microsoft.com/office/powerpoint/2010/main" val="3747301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 name="Rectangle 2"/>
          <p:cNvSpPr/>
          <p:nvPr/>
        </p:nvSpPr>
        <p:spPr>
          <a:xfrm>
            <a:off x="1665027" y="2751898"/>
            <a:ext cx="2470245" cy="22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4600065" y="2027320"/>
            <a:ext cx="619125" cy="464333"/>
          </a:xfrm>
          <a:prstGeom prst="rect">
            <a:avLst/>
          </a:prstGeom>
        </p:spPr>
      </p:pic>
      <p:sp>
        <p:nvSpPr>
          <p:cNvPr id="18" name="Titre 3"/>
          <p:cNvSpPr>
            <a:spLocks noGrp="1"/>
          </p:cNvSpPr>
          <p:nvPr>
            <p:ph type="title"/>
          </p:nvPr>
        </p:nvSpPr>
        <p:spPr>
          <a:xfrm>
            <a:off x="4600066" y="2491653"/>
            <a:ext cx="3191062" cy="485463"/>
          </a:xfrm>
        </p:spPr>
        <p:txBody>
          <a:bodyPr>
            <a:noAutofit/>
          </a:bodyPr>
          <a:lstStyle/>
          <a:p>
            <a:pPr marL="0" lvl="1" algn="ctr">
              <a:lnSpc>
                <a:spcPts val="2200"/>
              </a:lnSpc>
              <a:spcBef>
                <a:spcPts val="200"/>
              </a:spcBef>
            </a:pPr>
            <a:r>
              <a:rPr lang="fr-FR" sz="2200" b="1" dirty="0" smtClean="0">
                <a:solidFill>
                  <a:schemeClr val="bg1"/>
                </a:solidFill>
              </a:rPr>
              <a:t>Questions</a:t>
            </a:r>
            <a:br>
              <a:rPr lang="fr-FR" sz="2200" b="1" dirty="0" smtClean="0">
                <a:solidFill>
                  <a:schemeClr val="bg1"/>
                </a:solidFill>
              </a:rPr>
            </a:br>
            <a:r>
              <a:rPr lang="fr-FR" sz="2200" b="1" dirty="0" smtClean="0">
                <a:solidFill>
                  <a:schemeClr val="bg1"/>
                </a:solidFill>
              </a:rPr>
              <a:t/>
            </a:r>
            <a:br>
              <a:rPr lang="fr-FR" sz="2200" b="1" dirty="0" smtClean="0">
                <a:solidFill>
                  <a:schemeClr val="bg1"/>
                </a:solidFill>
              </a:rPr>
            </a:br>
            <a:r>
              <a:rPr lang="fr-FR" sz="2200" b="1" dirty="0">
                <a:solidFill>
                  <a:schemeClr val="bg1"/>
                </a:solidFill>
              </a:rPr>
              <a:t> </a:t>
            </a:r>
            <a:r>
              <a:rPr lang="fr-FR" sz="2200" b="1" dirty="0" smtClean="0">
                <a:solidFill>
                  <a:schemeClr val="bg1"/>
                </a:solidFill>
              </a:rPr>
              <a:t>&amp; </a:t>
            </a:r>
            <a:br>
              <a:rPr lang="fr-FR" sz="2200" b="1" dirty="0" smtClean="0">
                <a:solidFill>
                  <a:schemeClr val="bg1"/>
                </a:solidFill>
              </a:rPr>
            </a:br>
            <a:r>
              <a:rPr lang="fr-FR" sz="2200" b="1" dirty="0" smtClean="0">
                <a:solidFill>
                  <a:schemeClr val="bg1"/>
                </a:solidFill>
              </a:rPr>
              <a:t/>
            </a:r>
            <a:br>
              <a:rPr lang="fr-FR" sz="2200" b="1" dirty="0" smtClean="0">
                <a:solidFill>
                  <a:schemeClr val="bg1"/>
                </a:solidFill>
              </a:rPr>
            </a:br>
            <a:r>
              <a:rPr lang="fr-FR" sz="2200" b="1" dirty="0" smtClean="0">
                <a:solidFill>
                  <a:schemeClr val="bg1"/>
                </a:solidFill>
              </a:rPr>
              <a:t>Réponses</a:t>
            </a:r>
          </a:p>
        </p:txBody>
      </p:sp>
      <p:pic>
        <p:nvPicPr>
          <p:cNvPr id="7172" name="Picture 4" descr="Résultat de recherche d'images pour &quot;point interrogati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978" y="2977116"/>
            <a:ext cx="1593862" cy="15948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7</a:t>
            </a:r>
            <a:endParaRPr lang="fr-FR" sz="3200" b="1" dirty="0">
              <a:solidFill>
                <a:srgbClr val="FFFFFF"/>
              </a:solidFill>
            </a:endParaRPr>
          </a:p>
        </p:txBody>
      </p:sp>
    </p:spTree>
    <p:extLst>
      <p:ext uri="{BB962C8B-B14F-4D97-AF65-F5344CB8AC3E}">
        <p14:creationId xmlns:p14="http://schemas.microsoft.com/office/powerpoint/2010/main" val="232576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9B5351E1-153E-43B9-A94C-C401BD7420DC}" type="slidenum">
              <a:rPr lang="fr-FR" smtClean="0">
                <a:solidFill>
                  <a:srgbClr val="002060">
                    <a:tint val="75000"/>
                  </a:srgbClr>
                </a:solidFill>
              </a:rPr>
              <a:pPr/>
              <a:t>29</a:t>
            </a:fld>
            <a:endParaRPr lang="fr-FR" dirty="0">
              <a:solidFill>
                <a:srgbClr val="002060">
                  <a:tint val="75000"/>
                </a:srgbClr>
              </a:solidFill>
            </a:endParaRPr>
          </a:p>
        </p:txBody>
      </p:sp>
      <p:sp>
        <p:nvSpPr>
          <p:cNvPr id="3" name="Titre 2"/>
          <p:cNvSpPr>
            <a:spLocks noGrp="1"/>
          </p:cNvSpPr>
          <p:nvPr>
            <p:ph type="title"/>
          </p:nvPr>
        </p:nvSpPr>
        <p:spPr/>
        <p:txBody>
          <a:bodyPr/>
          <a:lstStyle/>
          <a:p>
            <a:r>
              <a:rPr lang="fr-FR" dirty="0" smtClean="0"/>
              <a:t>Les réponses à vos questions</a:t>
            </a:r>
            <a:endParaRPr lang="fr-FR" dirty="0"/>
          </a:p>
        </p:txBody>
      </p:sp>
      <p:sp>
        <p:nvSpPr>
          <p:cNvPr id="4" name="Rectangle 3"/>
          <p:cNvSpPr/>
          <p:nvPr/>
        </p:nvSpPr>
        <p:spPr>
          <a:xfrm>
            <a:off x="976042" y="1004873"/>
            <a:ext cx="7329758" cy="6820329"/>
          </a:xfrm>
          <a:prstGeom prst="rect">
            <a:avLst/>
          </a:prstGeom>
        </p:spPr>
        <p:txBody>
          <a:bodyPr wrap="square">
            <a:spAutoFit/>
          </a:bodyPr>
          <a:lstStyle/>
          <a:p>
            <a:pPr marL="271463" lvl="0" indent="-271463">
              <a:spcBef>
                <a:spcPct val="20000"/>
              </a:spcBef>
              <a:buSzPct val="150000"/>
              <a:buBlip>
                <a:blip r:embed="rId2"/>
              </a:buBlip>
            </a:pPr>
            <a:r>
              <a:rPr lang="fr-FR" b="1" dirty="0" smtClean="0">
                <a:solidFill>
                  <a:srgbClr val="DC291A"/>
                </a:solidFill>
              </a:rPr>
              <a:t>Que faire en cas de perte ou de vol ?</a:t>
            </a:r>
          </a:p>
          <a:p>
            <a:pPr marL="273050" lvl="1">
              <a:spcBef>
                <a:spcPct val="20000"/>
              </a:spcBef>
            </a:pPr>
            <a:r>
              <a:rPr lang="fr-FR" sz="1600" dirty="0" smtClean="0">
                <a:solidFill>
                  <a:srgbClr val="6A726E"/>
                </a:solidFill>
              </a:rPr>
              <a:t>Pour éviter toute utilisation frauduleuse, mettez immédiatement votre carte en opposition sur votre Espace Personnel</a:t>
            </a:r>
            <a:r>
              <a:rPr lang="fr-FR" sz="1600" baseline="30000" dirty="0" smtClean="0">
                <a:solidFill>
                  <a:srgbClr val="6A726E"/>
                </a:solidFill>
              </a:rPr>
              <a:t> </a:t>
            </a:r>
            <a:r>
              <a:rPr lang="fr-FR" sz="1600" dirty="0" smtClean="0">
                <a:solidFill>
                  <a:srgbClr val="6A726E"/>
                </a:solidFill>
              </a:rPr>
              <a:t>ou au 01.78.91.74.10</a:t>
            </a:r>
            <a:r>
              <a:rPr lang="fr-FR" sz="1600" baseline="30000" dirty="0" smtClean="0">
                <a:solidFill>
                  <a:srgbClr val="6A726E"/>
                </a:solidFill>
              </a:rPr>
              <a:t>(3)</a:t>
            </a:r>
            <a:r>
              <a:rPr lang="fr-FR" sz="1600" dirty="0" smtClean="0">
                <a:solidFill>
                  <a:srgbClr val="6A726E"/>
                </a:solidFill>
              </a:rPr>
              <a:t>.</a:t>
            </a:r>
          </a:p>
          <a:p>
            <a:pPr marL="447675" lvl="2" indent="-174625">
              <a:spcBef>
                <a:spcPct val="20000"/>
              </a:spcBef>
              <a:buSzPct val="130000"/>
            </a:pPr>
            <a:endParaRPr lang="fr-FR" sz="1400" dirty="0" smtClean="0">
              <a:solidFill>
                <a:srgbClr val="6A726E"/>
              </a:solidFill>
            </a:endParaRPr>
          </a:p>
          <a:p>
            <a:pPr marL="447675" lvl="2" indent="-174625">
              <a:spcBef>
                <a:spcPct val="20000"/>
              </a:spcBef>
              <a:buSzPct val="130000"/>
            </a:pPr>
            <a:endParaRPr lang="fr-FR" sz="1400" dirty="0" smtClean="0">
              <a:solidFill>
                <a:srgbClr val="6A726E"/>
              </a:solidFill>
            </a:endParaRPr>
          </a:p>
          <a:p>
            <a:pPr marL="271463" lvl="0" indent="-271463">
              <a:spcBef>
                <a:spcPct val="20000"/>
              </a:spcBef>
              <a:buSzPct val="150000"/>
              <a:buBlip>
                <a:blip r:embed="rId2"/>
              </a:buBlip>
            </a:pPr>
            <a:r>
              <a:rPr lang="fr-FR" b="1" dirty="0" smtClean="0">
                <a:solidFill>
                  <a:srgbClr val="DC291A"/>
                </a:solidFill>
              </a:rPr>
              <a:t>J’ai oublié mon code confidentiel, comment le récupérer ?</a:t>
            </a:r>
          </a:p>
          <a:p>
            <a:pPr marL="273050" lvl="1">
              <a:spcBef>
                <a:spcPct val="20000"/>
              </a:spcBef>
            </a:pPr>
            <a:r>
              <a:rPr lang="fr-FR" sz="1600" dirty="0" smtClean="0">
                <a:solidFill>
                  <a:srgbClr val="6A726E"/>
                </a:solidFill>
              </a:rPr>
              <a:t>Rendez-vous sur votre Espace Personnel rubrique « Code confidentiel »</a:t>
            </a:r>
            <a:br>
              <a:rPr lang="fr-FR" sz="1600" dirty="0" smtClean="0">
                <a:solidFill>
                  <a:srgbClr val="6A726E"/>
                </a:solidFill>
              </a:rPr>
            </a:br>
            <a:r>
              <a:rPr lang="fr-FR" sz="1600" dirty="0" smtClean="0">
                <a:solidFill>
                  <a:srgbClr val="6A726E"/>
                </a:solidFill>
              </a:rPr>
              <a:t>ou appelez le 01.78.91.74.10</a:t>
            </a:r>
            <a:r>
              <a:rPr lang="fr-FR" sz="1600" baseline="30000" dirty="0" smtClean="0">
                <a:solidFill>
                  <a:srgbClr val="6A726E"/>
                </a:solidFill>
              </a:rPr>
              <a:t>(3)</a:t>
            </a:r>
            <a:r>
              <a:rPr lang="fr-FR" sz="1600" dirty="0" smtClean="0">
                <a:solidFill>
                  <a:srgbClr val="6A726E"/>
                </a:solidFill>
              </a:rPr>
              <a:t> et sélectionnez le choix 4 sur le serveur interactif vocal « pour récupérer votre code confidentiel ». </a:t>
            </a:r>
            <a:br>
              <a:rPr lang="fr-FR" sz="1600" dirty="0" smtClean="0">
                <a:solidFill>
                  <a:srgbClr val="6A726E"/>
                </a:solidFill>
              </a:rPr>
            </a:br>
            <a:endParaRPr lang="fr-FR" sz="1600" dirty="0" smtClean="0">
              <a:solidFill>
                <a:srgbClr val="6A726E"/>
              </a:solidFill>
            </a:endParaRPr>
          </a:p>
          <a:p>
            <a:pPr marL="271463" lvl="0" indent="-271463">
              <a:spcBef>
                <a:spcPct val="20000"/>
              </a:spcBef>
              <a:buSzPct val="150000"/>
              <a:buBlip>
                <a:blip r:embed="rId2"/>
              </a:buBlip>
            </a:pPr>
            <a:r>
              <a:rPr lang="fr-FR" b="1" dirty="0" smtClean="0">
                <a:solidFill>
                  <a:srgbClr val="DC291A"/>
                </a:solidFill>
              </a:rPr>
              <a:t>Que faire si j’ai saisi 5 fois de suite un code confidentiel erroné ?</a:t>
            </a:r>
          </a:p>
          <a:p>
            <a:pPr marL="273050" lvl="1">
              <a:spcBef>
                <a:spcPct val="20000"/>
              </a:spcBef>
            </a:pPr>
            <a:r>
              <a:rPr lang="fr-FR" sz="1600" dirty="0" smtClean="0">
                <a:solidFill>
                  <a:srgbClr val="6A726E"/>
                </a:solidFill>
              </a:rPr>
              <a:t>Votre carte Ticket Restaurant® sera alors bloquée. Contactez le Centre de Relation Clients pour demander une nouvelle carte.</a:t>
            </a:r>
          </a:p>
          <a:p>
            <a:pPr marL="273050" lvl="1">
              <a:spcBef>
                <a:spcPct val="20000"/>
              </a:spcBef>
            </a:pPr>
            <a:endParaRPr lang="fr-FR" sz="1600" dirty="0">
              <a:solidFill>
                <a:srgbClr val="6A726E"/>
              </a:solidFill>
            </a:endParaRPr>
          </a:p>
          <a:p>
            <a:pPr marL="271463" lvl="0" indent="-271463">
              <a:spcBef>
                <a:spcPct val="20000"/>
              </a:spcBef>
              <a:buSzPct val="150000"/>
              <a:buBlip>
                <a:blip r:embed="rId2"/>
              </a:buBlip>
            </a:pPr>
            <a:r>
              <a:rPr lang="fr-FR" b="1" dirty="0" smtClean="0">
                <a:solidFill>
                  <a:srgbClr val="DC291A"/>
                </a:solidFill>
              </a:rPr>
              <a:t>Quelle est la durée de validité de la carte, et du solde disponible ?</a:t>
            </a:r>
            <a:endParaRPr lang="fr-FR" b="1" dirty="0">
              <a:solidFill>
                <a:srgbClr val="DC291A"/>
              </a:solidFill>
            </a:endParaRPr>
          </a:p>
          <a:p>
            <a:pPr marL="273050" lvl="1">
              <a:spcBef>
                <a:spcPct val="20000"/>
              </a:spcBef>
            </a:pPr>
            <a:r>
              <a:rPr lang="fr-FR" sz="1600" dirty="0">
                <a:solidFill>
                  <a:srgbClr val="6A726E"/>
                </a:solidFill>
              </a:rPr>
              <a:t>Votre carte Ticket Restaurant® </a:t>
            </a:r>
            <a:r>
              <a:rPr lang="fr-FR" sz="1600" dirty="0" smtClean="0">
                <a:solidFill>
                  <a:srgbClr val="6A726E"/>
                </a:solidFill>
              </a:rPr>
              <a:t>est valable 3 ans à compter de sa date d’émission. Le solde qui y est rechargé, est comme le format papier « millésimé » : il est disponible jusqu’à la fin du mois de février de l’année suivante.</a:t>
            </a:r>
          </a:p>
          <a:p>
            <a:pPr marL="273050" lvl="1">
              <a:spcBef>
                <a:spcPct val="20000"/>
              </a:spcBef>
            </a:pPr>
            <a:r>
              <a:rPr lang="fr-FR" sz="1600" dirty="0" smtClean="0">
                <a:solidFill>
                  <a:srgbClr val="6A726E"/>
                </a:solidFill>
              </a:rPr>
              <a:t>Ce solde sera reportable à votre demande, Edenred communiquera sur</a:t>
            </a:r>
          </a:p>
          <a:p>
            <a:pPr marL="273050" lvl="1">
              <a:spcBef>
                <a:spcPct val="20000"/>
              </a:spcBef>
            </a:pPr>
            <a:r>
              <a:rPr lang="fr-FR" sz="1600" dirty="0" smtClean="0">
                <a:solidFill>
                  <a:srgbClr val="6A726E"/>
                </a:solidFill>
              </a:rPr>
              <a:t>Ce sujet en fin d’année.</a:t>
            </a:r>
            <a:endParaRPr lang="fr-FR" sz="1600" dirty="0">
              <a:solidFill>
                <a:srgbClr val="6A726E"/>
              </a:solidFill>
            </a:endParaRPr>
          </a:p>
          <a:p>
            <a:pPr marL="273050" lvl="1">
              <a:spcBef>
                <a:spcPct val="20000"/>
              </a:spcBef>
            </a:pPr>
            <a:endParaRPr lang="fr-FR" sz="1600" dirty="0" smtClean="0">
              <a:solidFill>
                <a:srgbClr val="6A726E"/>
              </a:solidFill>
            </a:endParaRPr>
          </a:p>
          <a:p>
            <a:pPr marL="273050" lvl="1">
              <a:spcBef>
                <a:spcPct val="20000"/>
              </a:spcBef>
            </a:pPr>
            <a:endParaRPr lang="fr-FR" sz="1600" dirty="0" smtClean="0">
              <a:solidFill>
                <a:srgbClr val="6A726E"/>
              </a:solidFill>
            </a:endParaRPr>
          </a:p>
          <a:p>
            <a:pPr marL="271463" lvl="0" indent="-271463">
              <a:spcBef>
                <a:spcPct val="20000"/>
              </a:spcBef>
              <a:buSzPct val="150000"/>
              <a:buBlip>
                <a:blip r:embed="rId2"/>
              </a:buBlip>
            </a:pPr>
            <a:endParaRPr lang="fr-FR" sz="1400" dirty="0" smtClean="0">
              <a:solidFill>
                <a:srgbClr val="6A726E"/>
              </a:solidFill>
            </a:endParaRPr>
          </a:p>
          <a:p>
            <a:pPr marL="273050" lvl="1">
              <a:spcBef>
                <a:spcPct val="20000"/>
              </a:spcBef>
            </a:pPr>
            <a:endParaRPr lang="fr-FR" sz="1600" dirty="0" smtClean="0">
              <a:solidFill>
                <a:srgbClr val="6A726E"/>
              </a:solidFill>
            </a:endParaRPr>
          </a:p>
        </p:txBody>
      </p:sp>
      <p:pic>
        <p:nvPicPr>
          <p:cNvPr id="6" name="Picture 2"/>
          <p:cNvPicPr>
            <a:picLocks noChangeAspect="1" noChangeArrowheads="1"/>
          </p:cNvPicPr>
          <p:nvPr/>
        </p:nvPicPr>
        <p:blipFill>
          <a:blip r:embed="rId3" cstate="print"/>
          <a:srcRect/>
          <a:stretch>
            <a:fillRect/>
          </a:stretch>
        </p:blipFill>
        <p:spPr bwMode="auto">
          <a:xfrm>
            <a:off x="7599949" y="5868641"/>
            <a:ext cx="896062" cy="810314"/>
          </a:xfrm>
          <a:prstGeom prst="rect">
            <a:avLst/>
          </a:prstGeom>
          <a:noFill/>
          <a:ln w="9525">
            <a:noFill/>
            <a:miter lim="800000"/>
            <a:headEnd/>
            <a:tailEnd/>
          </a:ln>
        </p:spPr>
      </p:pic>
      <p:sp>
        <p:nvSpPr>
          <p:cNvPr id="7" name="ZoneTexte 6"/>
          <p:cNvSpPr txBox="1"/>
          <p:nvPr/>
        </p:nvSpPr>
        <p:spPr>
          <a:xfrm>
            <a:off x="7992678" y="6198090"/>
            <a:ext cx="475819" cy="246221"/>
          </a:xfrm>
          <a:prstGeom prst="rect">
            <a:avLst/>
          </a:prstGeom>
          <a:noFill/>
        </p:spPr>
        <p:txBody>
          <a:bodyPr wrap="square" rtlCol="0">
            <a:spAutoFit/>
          </a:bodyPr>
          <a:lstStyle/>
          <a:p>
            <a:r>
              <a:rPr lang="fr-FR" sz="1000" b="1" dirty="0" smtClean="0">
                <a:solidFill>
                  <a:srgbClr val="002060"/>
                </a:solidFill>
              </a:rPr>
              <a:t>2017</a:t>
            </a:r>
            <a:endParaRPr lang="fr-FR" sz="1000" b="1" dirty="0">
              <a:solidFill>
                <a:srgbClr val="002060"/>
              </a:solidFill>
            </a:endParaRPr>
          </a:p>
        </p:txBody>
      </p:sp>
      <p:sp>
        <p:nvSpPr>
          <p:cNvPr id="8" name="ZoneTexte 7"/>
          <p:cNvSpPr txBox="1"/>
          <p:nvPr/>
        </p:nvSpPr>
        <p:spPr>
          <a:xfrm>
            <a:off x="7640970" y="6146675"/>
            <a:ext cx="475819" cy="230832"/>
          </a:xfrm>
          <a:prstGeom prst="rect">
            <a:avLst/>
          </a:prstGeom>
          <a:noFill/>
        </p:spPr>
        <p:txBody>
          <a:bodyPr wrap="square" rtlCol="0">
            <a:spAutoFit/>
          </a:bodyPr>
          <a:lstStyle/>
          <a:p>
            <a:r>
              <a:rPr lang="fr-FR" sz="900" b="1" dirty="0" smtClean="0">
                <a:solidFill>
                  <a:srgbClr val="002060"/>
                </a:solidFill>
              </a:rPr>
              <a:t>2016</a:t>
            </a:r>
            <a:endParaRPr lang="fr-FR" sz="900" b="1" dirty="0">
              <a:solidFill>
                <a:srgbClr val="002060"/>
              </a:solidFill>
            </a:endParaRPr>
          </a:p>
        </p:txBody>
      </p:sp>
    </p:spTree>
    <p:extLst>
      <p:ext uri="{BB962C8B-B14F-4D97-AF65-F5344CB8AC3E}">
        <p14:creationId xmlns:p14="http://schemas.microsoft.com/office/powerpoint/2010/main" val="165695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re 59"/>
          <p:cNvSpPr>
            <a:spLocks noGrp="1"/>
          </p:cNvSpPr>
          <p:nvPr>
            <p:ph type="title"/>
          </p:nvPr>
        </p:nvSpPr>
        <p:spPr>
          <a:xfrm>
            <a:off x="4600065" y="2491654"/>
            <a:ext cx="3672565" cy="520488"/>
          </a:xfrm>
        </p:spPr>
        <p:txBody>
          <a:bodyPr>
            <a:noAutofit/>
          </a:bodyPr>
          <a:lstStyle/>
          <a:p>
            <a:r>
              <a:rPr lang="fr-FR" sz="2800" dirty="0" smtClean="0"/>
              <a:t>La carte Ticket Restaurant®</a:t>
            </a:r>
          </a:p>
        </p:txBody>
      </p:sp>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 name="Rectangle à coins arrondis 6">
            <a:hlinkClick r:id="rId4" action="ppaction://hlinksldjump"/>
          </p:cNvPr>
          <p:cNvSpPr/>
          <p:nvPr/>
        </p:nvSpPr>
        <p:spPr>
          <a:xfrm>
            <a:off x="4853017" y="3756608"/>
            <a:ext cx="2716796" cy="26562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 name="Rectangle à coins arrondis 7">
            <a:hlinkClick r:id="rId5" action="ppaction://hlinksldjump"/>
          </p:cNvPr>
          <p:cNvSpPr/>
          <p:nvPr/>
        </p:nvSpPr>
        <p:spPr>
          <a:xfrm>
            <a:off x="4853017" y="4060990"/>
            <a:ext cx="1507130" cy="24339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9" name="Rectangle à coins arrondis 8">
            <a:hlinkClick r:id="rId6" action="ppaction://hlinksldjump"/>
          </p:cNvPr>
          <p:cNvSpPr/>
          <p:nvPr/>
        </p:nvSpPr>
        <p:spPr>
          <a:xfrm>
            <a:off x="4853017" y="4363489"/>
            <a:ext cx="1213016" cy="21208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10" name="Image 9"/>
          <p:cNvPicPr>
            <a:picLocks noChangeAspect="1"/>
          </p:cNvPicPr>
          <p:nvPr/>
        </p:nvPicPr>
        <p:blipFill>
          <a:blip r:embed="rId7"/>
          <a:stretch>
            <a:fillRect/>
          </a:stretch>
        </p:blipFill>
        <p:spPr>
          <a:xfrm>
            <a:off x="4600065" y="2027320"/>
            <a:ext cx="619125" cy="464333"/>
          </a:xfrm>
          <a:prstGeom prst="rect">
            <a:avLst/>
          </a:prstGeom>
        </p:spPr>
      </p:pic>
      <p:sp>
        <p:nvSpPr>
          <p:cNvPr id="2" name="ZoneTexte 1"/>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1</a:t>
            </a:r>
            <a:endParaRPr lang="fr-FR" sz="3200" b="1" dirty="0">
              <a:solidFill>
                <a:srgbClr val="FFFFFF"/>
              </a:solidFill>
            </a:endParaRPr>
          </a:p>
        </p:txBody>
      </p:sp>
    </p:spTree>
    <p:extLst>
      <p:ext uri="{BB962C8B-B14F-4D97-AF65-F5344CB8AC3E}">
        <p14:creationId xmlns:p14="http://schemas.microsoft.com/office/powerpoint/2010/main" val="2430443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p:txBody>
          <a:bodyPr/>
          <a:lstStyle/>
          <a:p>
            <a:fld id="{9B5351E1-153E-43B9-A94C-C401BD7420DC}" type="slidenum">
              <a:rPr lang="fr-FR" smtClean="0">
                <a:solidFill>
                  <a:srgbClr val="002060">
                    <a:tint val="75000"/>
                  </a:srgbClr>
                </a:solidFill>
              </a:rPr>
              <a:pPr/>
              <a:t>30</a:t>
            </a:fld>
            <a:endParaRPr lang="fr-FR" dirty="0">
              <a:solidFill>
                <a:srgbClr val="002060">
                  <a:tint val="75000"/>
                </a:srgbClr>
              </a:solidFill>
            </a:endParaRPr>
          </a:p>
        </p:txBody>
      </p:sp>
      <p:sp>
        <p:nvSpPr>
          <p:cNvPr id="3" name="Titre 2"/>
          <p:cNvSpPr>
            <a:spLocks noGrp="1"/>
          </p:cNvSpPr>
          <p:nvPr>
            <p:ph type="title"/>
          </p:nvPr>
        </p:nvSpPr>
        <p:spPr/>
        <p:txBody>
          <a:bodyPr/>
          <a:lstStyle/>
          <a:p>
            <a:r>
              <a:rPr lang="fr-FR" dirty="0" smtClean="0"/>
              <a:t>Les réponses à vos questions</a:t>
            </a:r>
            <a:endParaRPr lang="fr-FR" dirty="0"/>
          </a:p>
        </p:txBody>
      </p:sp>
      <p:sp>
        <p:nvSpPr>
          <p:cNvPr id="5" name="Rectangle 4"/>
          <p:cNvSpPr/>
          <p:nvPr/>
        </p:nvSpPr>
        <p:spPr>
          <a:xfrm>
            <a:off x="904127" y="817926"/>
            <a:ext cx="7586605" cy="3631763"/>
          </a:xfrm>
          <a:prstGeom prst="rect">
            <a:avLst/>
          </a:prstGeom>
        </p:spPr>
        <p:txBody>
          <a:bodyPr wrap="square">
            <a:spAutoFit/>
          </a:bodyPr>
          <a:lstStyle/>
          <a:p>
            <a:pPr marL="447675" lvl="2" indent="-174625">
              <a:spcBef>
                <a:spcPct val="20000"/>
              </a:spcBef>
              <a:buSzPct val="130000"/>
              <a:buFont typeface="Arial" pitchFamily="34" charset="0"/>
              <a:buChar char="•"/>
            </a:pPr>
            <a:endParaRPr lang="fr-FR" sz="1400" dirty="0" smtClean="0">
              <a:solidFill>
                <a:srgbClr val="6A726E"/>
              </a:solidFill>
            </a:endParaRPr>
          </a:p>
          <a:p>
            <a:pPr marL="271463" lvl="0" indent="-271463">
              <a:spcBef>
                <a:spcPct val="20000"/>
              </a:spcBef>
              <a:buSzPct val="150000"/>
              <a:buBlip>
                <a:blip r:embed="rId2"/>
              </a:buBlip>
            </a:pPr>
            <a:r>
              <a:rPr lang="fr-FR" b="1" dirty="0" smtClean="0">
                <a:solidFill>
                  <a:srgbClr val="DC291A"/>
                </a:solidFill>
              </a:rPr>
              <a:t>Pourquoi mon paiement est-il refusé chez un restaurateur ou un autre</a:t>
            </a:r>
            <a:br>
              <a:rPr lang="fr-FR" b="1" dirty="0" smtClean="0">
                <a:solidFill>
                  <a:srgbClr val="DC291A"/>
                </a:solidFill>
              </a:rPr>
            </a:br>
            <a:r>
              <a:rPr lang="fr-FR" b="1" dirty="0" smtClean="0">
                <a:solidFill>
                  <a:srgbClr val="DC291A"/>
                </a:solidFill>
              </a:rPr>
              <a:t>établissement affilié ?</a:t>
            </a:r>
          </a:p>
          <a:p>
            <a:pPr marL="273050" lvl="1">
              <a:spcBef>
                <a:spcPct val="20000"/>
              </a:spcBef>
            </a:pPr>
            <a:r>
              <a:rPr lang="fr-FR" sz="1600" b="1" dirty="0" smtClean="0">
                <a:solidFill>
                  <a:srgbClr val="6A726E"/>
                </a:solidFill>
              </a:rPr>
              <a:t>Vérifiez que :</a:t>
            </a:r>
          </a:p>
          <a:p>
            <a:pPr marL="447675" lvl="2" indent="-174625">
              <a:spcBef>
                <a:spcPct val="20000"/>
              </a:spcBef>
              <a:buSzPct val="130000"/>
              <a:buFont typeface="Arial" pitchFamily="34" charset="0"/>
              <a:buChar char="•"/>
            </a:pPr>
            <a:r>
              <a:rPr lang="fr-FR" sz="1400" dirty="0" smtClean="0">
                <a:solidFill>
                  <a:srgbClr val="6A726E"/>
                </a:solidFill>
              </a:rPr>
              <a:t>Le jour d’utilisation de votre carte est un jour compris entre le lundi et le samedi.</a:t>
            </a:r>
          </a:p>
          <a:p>
            <a:pPr marL="447675" lvl="2" indent="-174625">
              <a:spcBef>
                <a:spcPct val="20000"/>
              </a:spcBef>
              <a:buSzPct val="130000"/>
              <a:buFont typeface="Arial" pitchFamily="34" charset="0"/>
              <a:buChar char="•"/>
            </a:pPr>
            <a:r>
              <a:rPr lang="fr-FR" sz="1400" dirty="0" smtClean="0">
                <a:solidFill>
                  <a:srgbClr val="6A726E"/>
                </a:solidFill>
              </a:rPr>
              <a:t>Le restaurateur fait partie du réseau Ticket Restaurant®</a:t>
            </a:r>
          </a:p>
          <a:p>
            <a:pPr marL="447675" lvl="2" indent="-174625">
              <a:spcBef>
                <a:spcPct val="20000"/>
              </a:spcBef>
              <a:buSzPct val="130000"/>
              <a:buFont typeface="Arial" pitchFamily="34" charset="0"/>
              <a:buChar char="•"/>
            </a:pPr>
            <a:r>
              <a:rPr lang="fr-FR" sz="1400" dirty="0" smtClean="0">
                <a:solidFill>
                  <a:srgbClr val="6A726E"/>
                </a:solidFill>
              </a:rPr>
              <a:t>Votre carte est activée.</a:t>
            </a:r>
          </a:p>
          <a:p>
            <a:pPr marL="447675" lvl="2" indent="-174625">
              <a:spcBef>
                <a:spcPct val="20000"/>
              </a:spcBef>
              <a:buSzPct val="130000"/>
              <a:buFont typeface="Arial" pitchFamily="34" charset="0"/>
              <a:buChar char="•"/>
            </a:pPr>
            <a:r>
              <a:rPr lang="fr-FR" sz="1400" dirty="0" smtClean="0">
                <a:solidFill>
                  <a:srgbClr val="6A726E"/>
                </a:solidFill>
              </a:rPr>
              <a:t>Votre solde est suffisant.</a:t>
            </a:r>
          </a:p>
          <a:p>
            <a:pPr marL="447675" lvl="2" indent="-174625">
              <a:spcBef>
                <a:spcPct val="20000"/>
              </a:spcBef>
              <a:buSzPct val="130000"/>
              <a:buFont typeface="Arial" pitchFamily="34" charset="0"/>
              <a:buChar char="•"/>
            </a:pPr>
            <a:r>
              <a:rPr lang="fr-FR" sz="1400" dirty="0" smtClean="0">
                <a:solidFill>
                  <a:srgbClr val="6A726E"/>
                </a:solidFill>
              </a:rPr>
              <a:t>Le montant de votre repas est inférieur à votre plafond quotidien.</a:t>
            </a:r>
          </a:p>
          <a:p>
            <a:pPr marL="447675" lvl="2" indent="-174625">
              <a:spcBef>
                <a:spcPct val="20000"/>
              </a:spcBef>
              <a:buSzPct val="130000"/>
              <a:buFont typeface="Arial" pitchFamily="34" charset="0"/>
              <a:buChar char="•"/>
            </a:pPr>
            <a:r>
              <a:rPr lang="fr-FR" sz="1400" dirty="0" smtClean="0">
                <a:solidFill>
                  <a:srgbClr val="6A726E"/>
                </a:solidFill>
              </a:rPr>
              <a:t>Le terminal du paiement est bien connecté au réseau.</a:t>
            </a:r>
          </a:p>
          <a:p>
            <a:pPr marL="447675" lvl="2" indent="-174625">
              <a:spcBef>
                <a:spcPct val="20000"/>
              </a:spcBef>
              <a:buSzPct val="130000"/>
              <a:buFont typeface="Arial" pitchFamily="34" charset="0"/>
              <a:buChar char="•"/>
            </a:pPr>
            <a:endParaRPr lang="fr-FR" sz="1400" dirty="0" smtClean="0">
              <a:solidFill>
                <a:srgbClr val="6A726E"/>
              </a:solidFill>
            </a:endParaRPr>
          </a:p>
          <a:p>
            <a:pPr marL="273050" lvl="2">
              <a:spcBef>
                <a:spcPct val="20000"/>
              </a:spcBef>
              <a:buSzPct val="130000"/>
            </a:pPr>
            <a:r>
              <a:rPr lang="fr-FR" b="1" dirty="0" smtClean="0">
                <a:solidFill>
                  <a:srgbClr val="DC291A"/>
                </a:solidFill>
                <a:sym typeface="Wingdings" panose="05000000000000000000" pitchFamily="2" charset="2"/>
              </a:rPr>
              <a:t> Si besoin, contactez nos services par téléphone ou dans la rubrique « Suggérer un restaurant » de </a:t>
            </a:r>
            <a:r>
              <a:rPr lang="fr-FR" b="1" dirty="0" err="1" smtClean="0">
                <a:solidFill>
                  <a:srgbClr val="DC291A"/>
                </a:solidFill>
                <a:sym typeface="Wingdings" panose="05000000000000000000" pitchFamily="2" charset="2"/>
              </a:rPr>
              <a:t>MyEdenred</a:t>
            </a:r>
            <a:endParaRPr lang="fr-FR" b="1" dirty="0" smtClean="0">
              <a:solidFill>
                <a:srgbClr val="DC291A"/>
              </a:solidFill>
            </a:endParaRPr>
          </a:p>
        </p:txBody>
      </p:sp>
    </p:spTree>
    <p:extLst>
      <p:ext uri="{BB962C8B-B14F-4D97-AF65-F5344CB8AC3E}">
        <p14:creationId xmlns:p14="http://schemas.microsoft.com/office/powerpoint/2010/main" val="3772306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contact</a:t>
            </a:r>
            <a:endParaRPr lang="fr-FR" dirty="0"/>
          </a:p>
        </p:txBody>
      </p:sp>
      <p:pic>
        <p:nvPicPr>
          <p:cNvPr id="7" name="Picture 8" descr="C:\_Clients\PPT\edenred-ppt\COMMERCIAL\PPT\preparation\ombre.png"/>
          <p:cNvPicPr>
            <a:picLocks noChangeAspect="1" noChangeArrowheads="1"/>
          </p:cNvPicPr>
          <p:nvPr/>
        </p:nvPicPr>
        <p:blipFill>
          <a:blip r:embed="rId2" cstate="screen"/>
          <a:srcRect/>
          <a:stretch>
            <a:fillRect/>
          </a:stretch>
        </p:blipFill>
        <p:spPr bwMode="auto">
          <a:xfrm>
            <a:off x="4268971" y="4323938"/>
            <a:ext cx="1200150" cy="1181100"/>
          </a:xfrm>
          <a:prstGeom prst="rect">
            <a:avLst/>
          </a:prstGeom>
          <a:noFill/>
        </p:spPr>
      </p:pic>
      <p:sp>
        <p:nvSpPr>
          <p:cNvPr id="8" name="Arrondir un rectangle avec un coin diagonal 7"/>
          <p:cNvSpPr/>
          <p:nvPr/>
        </p:nvSpPr>
        <p:spPr>
          <a:xfrm>
            <a:off x="4468417" y="1870830"/>
            <a:ext cx="4257288" cy="3369110"/>
          </a:xfrm>
          <a:prstGeom prst="round2DiagRect">
            <a:avLst>
              <a:gd name="adj1" fmla="val 9997"/>
              <a:gd name="adj2" fmla="val 0"/>
            </a:avLst>
          </a:prstGeom>
          <a:solidFill>
            <a:srgbClr val="DC291A"/>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9" name="Espace réservé du contenu 2"/>
          <p:cNvSpPr txBox="1">
            <a:spLocks/>
          </p:cNvSpPr>
          <p:nvPr/>
        </p:nvSpPr>
        <p:spPr>
          <a:xfrm>
            <a:off x="4785732" y="1990600"/>
            <a:ext cx="2613598" cy="711874"/>
          </a:xfrm>
          <a:prstGeom prst="rect">
            <a:avLst/>
          </a:prstGeom>
        </p:spPr>
        <p:txBody>
          <a:bodyPr vert="horz" lIns="91440" tIns="45720" rIns="91440" bIns="45720" rtlCol="0">
            <a:noAutofit/>
          </a:bodyPr>
          <a:lstStyle/>
          <a:p>
            <a:pPr>
              <a:spcBef>
                <a:spcPct val="20000"/>
              </a:spcBef>
              <a:defRPr/>
            </a:pPr>
            <a:r>
              <a:rPr lang="fr-FR" b="1" dirty="0" smtClean="0">
                <a:solidFill>
                  <a:srgbClr val="FFFFFF"/>
                </a:solidFill>
                <a:cs typeface="Helvetica" pitchFamily="34" charset="0"/>
              </a:rPr>
              <a:t>Pour toute question complémentaire :</a:t>
            </a:r>
          </a:p>
        </p:txBody>
      </p:sp>
      <p:sp>
        <p:nvSpPr>
          <p:cNvPr id="10" name="Espace réservé du contenu 2"/>
          <p:cNvSpPr txBox="1">
            <a:spLocks/>
          </p:cNvSpPr>
          <p:nvPr/>
        </p:nvSpPr>
        <p:spPr>
          <a:xfrm>
            <a:off x="5198884" y="3016789"/>
            <a:ext cx="3371174" cy="2269903"/>
          </a:xfrm>
          <a:prstGeom prst="rect">
            <a:avLst/>
          </a:prstGeom>
        </p:spPr>
        <p:txBody>
          <a:bodyPr vert="horz" lIns="91440" tIns="45720" rIns="91440" bIns="45720" rtlCol="0">
            <a:normAutofit/>
          </a:bodyPr>
          <a:lstStyle/>
          <a:p>
            <a:pPr>
              <a:lnSpc>
                <a:spcPts val="1400"/>
              </a:lnSpc>
              <a:spcBef>
                <a:spcPts val="600"/>
              </a:spcBef>
              <a:spcAft>
                <a:spcPts val="300"/>
              </a:spcAft>
              <a:defRPr/>
            </a:pPr>
            <a:r>
              <a:rPr lang="fr-FR" sz="1400" dirty="0" smtClean="0">
                <a:solidFill>
                  <a:srgbClr val="FFFFFF"/>
                </a:solidFill>
                <a:cs typeface="Helvetica" pitchFamily="34" charset="0"/>
              </a:rPr>
              <a:t>Site internet </a:t>
            </a:r>
          </a:p>
          <a:p>
            <a:pPr>
              <a:lnSpc>
                <a:spcPts val="1400"/>
              </a:lnSpc>
              <a:spcBef>
                <a:spcPts val="600"/>
              </a:spcBef>
              <a:spcAft>
                <a:spcPts val="300"/>
              </a:spcAft>
              <a:defRPr/>
            </a:pPr>
            <a:r>
              <a:rPr lang="fr-FR" sz="1400" dirty="0" smtClean="0">
                <a:hlinkClick r:id="rId3"/>
              </a:rPr>
              <a:t>http://www.carte-ticket-restaurant.fr/</a:t>
            </a:r>
            <a:endParaRPr lang="fr-FR" sz="1400" dirty="0" smtClean="0">
              <a:solidFill>
                <a:srgbClr val="FFFFFF"/>
              </a:solidFill>
              <a:cs typeface="Helvetica" pitchFamily="34" charset="0"/>
              <a:hlinkClick r:id="rId4"/>
            </a:endParaRPr>
          </a:p>
          <a:p>
            <a:pPr>
              <a:lnSpc>
                <a:spcPts val="1400"/>
              </a:lnSpc>
              <a:spcBef>
                <a:spcPts val="600"/>
              </a:spcBef>
              <a:spcAft>
                <a:spcPts val="300"/>
              </a:spcAft>
              <a:defRPr/>
            </a:pPr>
            <a:endParaRPr lang="fr-FR" sz="1400" dirty="0" smtClean="0">
              <a:solidFill>
                <a:srgbClr val="FFFFFF"/>
              </a:solidFill>
              <a:cs typeface="Helvetica" pitchFamily="34" charset="0"/>
              <a:hlinkClick r:id="rId4"/>
            </a:endParaRPr>
          </a:p>
          <a:p>
            <a:pPr>
              <a:lnSpc>
                <a:spcPts val="1400"/>
              </a:lnSpc>
              <a:spcBef>
                <a:spcPts val="600"/>
              </a:spcBef>
              <a:spcAft>
                <a:spcPts val="300"/>
              </a:spcAft>
              <a:defRPr/>
            </a:pPr>
            <a:r>
              <a:rPr lang="fr-FR" sz="1400" dirty="0" smtClean="0">
                <a:solidFill>
                  <a:srgbClr val="FFFFFF"/>
                </a:solidFill>
                <a:cs typeface="Helvetica" pitchFamily="34" charset="0"/>
                <a:hlinkClick r:id="rId4"/>
              </a:rPr>
              <a:t>relation-beneficiaires-fr@edenred.com</a:t>
            </a:r>
            <a:endParaRPr lang="fr-FR" sz="1400" dirty="0" smtClean="0">
              <a:solidFill>
                <a:srgbClr val="FFFFFF"/>
              </a:solidFill>
              <a:cs typeface="Helvetica" pitchFamily="34" charset="0"/>
            </a:endParaRPr>
          </a:p>
          <a:p>
            <a:pPr>
              <a:lnSpc>
                <a:spcPts val="1400"/>
              </a:lnSpc>
              <a:spcBef>
                <a:spcPts val="600"/>
              </a:spcBef>
              <a:spcAft>
                <a:spcPts val="300"/>
              </a:spcAft>
              <a:defRPr/>
            </a:pPr>
            <a:endParaRPr lang="fr-FR" sz="1400" dirty="0" smtClean="0">
              <a:solidFill>
                <a:srgbClr val="FFFFFF"/>
              </a:solidFill>
              <a:cs typeface="Helvetica" pitchFamily="34" charset="0"/>
            </a:endParaRPr>
          </a:p>
          <a:p>
            <a:pPr>
              <a:lnSpc>
                <a:spcPts val="1400"/>
              </a:lnSpc>
              <a:spcBef>
                <a:spcPts val="600"/>
              </a:spcBef>
              <a:spcAft>
                <a:spcPts val="300"/>
              </a:spcAft>
              <a:defRPr/>
            </a:pPr>
            <a:r>
              <a:rPr lang="fr-FR" sz="3200" dirty="0" smtClean="0">
                <a:solidFill>
                  <a:srgbClr val="FFFFFF"/>
                </a:solidFill>
                <a:cs typeface="Helvetica" pitchFamily="34" charset="0"/>
              </a:rPr>
              <a:t> 01.78.91.74.10 </a:t>
            </a:r>
            <a:r>
              <a:rPr lang="fr-FR" sz="1400" dirty="0" smtClean="0">
                <a:solidFill>
                  <a:srgbClr val="FFFFFF"/>
                </a:solidFill>
                <a:cs typeface="Helvetica" pitchFamily="34" charset="0"/>
              </a:rPr>
              <a:t/>
            </a:r>
            <a:br>
              <a:rPr lang="fr-FR" sz="1400" dirty="0" smtClean="0">
                <a:solidFill>
                  <a:srgbClr val="FFFFFF"/>
                </a:solidFill>
                <a:cs typeface="Helvetica" pitchFamily="34" charset="0"/>
              </a:rPr>
            </a:br>
            <a:r>
              <a:rPr lang="fr-FR" sz="900" i="1" dirty="0" smtClean="0">
                <a:solidFill>
                  <a:srgbClr val="FFFFFF"/>
                </a:solidFill>
                <a:cs typeface="Helvetica" pitchFamily="34" charset="0"/>
              </a:rPr>
              <a:t>(Prix d’un appel local en France métropolitaine)</a:t>
            </a:r>
            <a:endParaRPr lang="fr-FR" sz="1050" i="1" dirty="0" smtClean="0">
              <a:solidFill>
                <a:srgbClr val="FFFFFF"/>
              </a:solidFill>
              <a:cs typeface="Helvetica" pitchFamily="34" charset="0"/>
            </a:endParaRPr>
          </a:p>
        </p:txBody>
      </p:sp>
      <p:pic>
        <p:nvPicPr>
          <p:cNvPr id="2050" name="Picture 2" descr="C:\_Clients\PPT\edenred-ppt\PWP30slides_Lea\preparation\picto_contact_tel.png"/>
          <p:cNvPicPr>
            <a:picLocks noChangeAspect="1" noChangeArrowheads="1"/>
          </p:cNvPicPr>
          <p:nvPr/>
        </p:nvPicPr>
        <p:blipFill>
          <a:blip r:embed="rId5" cstate="print"/>
          <a:srcRect/>
          <a:stretch>
            <a:fillRect/>
          </a:stretch>
        </p:blipFill>
        <p:spPr bwMode="auto">
          <a:xfrm>
            <a:off x="4814777" y="4440720"/>
            <a:ext cx="411602" cy="417482"/>
          </a:xfrm>
          <a:prstGeom prst="rect">
            <a:avLst/>
          </a:prstGeom>
          <a:noFill/>
        </p:spPr>
      </p:pic>
      <p:pic>
        <p:nvPicPr>
          <p:cNvPr id="2051" name="Picture 3" descr="C:\_Clients\PPT\edenred-ppt\PWP30slides_Lea\preparation\picto_contact_mail.png"/>
          <p:cNvPicPr>
            <a:picLocks noChangeAspect="1" noChangeArrowheads="1"/>
          </p:cNvPicPr>
          <p:nvPr/>
        </p:nvPicPr>
        <p:blipFill>
          <a:blip r:embed="rId6" cstate="print"/>
          <a:srcRect/>
          <a:stretch>
            <a:fillRect/>
          </a:stretch>
        </p:blipFill>
        <p:spPr bwMode="auto">
          <a:xfrm>
            <a:off x="4814777" y="3818151"/>
            <a:ext cx="411602" cy="417482"/>
          </a:xfrm>
          <a:prstGeom prst="rect">
            <a:avLst/>
          </a:prstGeom>
          <a:noFill/>
        </p:spPr>
      </p:pic>
      <p:pic>
        <p:nvPicPr>
          <p:cNvPr id="11" name="Picture 3" descr="C:\_Clients\PPT\edenred-ppt\PWP30slides_Lea\preparation\picto_contact_mail.png"/>
          <p:cNvPicPr>
            <a:picLocks noChangeAspect="1" noChangeArrowheads="1"/>
          </p:cNvPicPr>
          <p:nvPr/>
        </p:nvPicPr>
        <p:blipFill>
          <a:blip r:embed="rId7" cstate="print"/>
          <a:stretch>
            <a:fillRect/>
          </a:stretch>
        </p:blipFill>
        <p:spPr bwMode="auto">
          <a:xfrm>
            <a:off x="4814777" y="2940543"/>
            <a:ext cx="411601" cy="417482"/>
          </a:xfrm>
          <a:prstGeom prst="rect">
            <a:avLst/>
          </a:prstGeom>
          <a:noFill/>
        </p:spPr>
      </p:pic>
      <p:sp>
        <p:nvSpPr>
          <p:cNvPr id="12" name="Titre 4"/>
          <p:cNvSpPr txBox="1">
            <a:spLocks/>
          </p:cNvSpPr>
          <p:nvPr/>
        </p:nvSpPr>
        <p:spPr bwMode="gray">
          <a:xfrm>
            <a:off x="158750" y="1600074"/>
            <a:ext cx="3482975" cy="420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800" b="1">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charset="0"/>
                <a:cs typeface="Arial" charset="0"/>
              </a:defRPr>
            </a:lvl2pPr>
            <a:lvl3pPr algn="l" rtl="0" eaLnBrk="0" fontAlgn="base" hangingPunct="0">
              <a:lnSpc>
                <a:spcPct val="90000"/>
              </a:lnSpc>
              <a:spcBef>
                <a:spcPct val="0"/>
              </a:spcBef>
              <a:spcAft>
                <a:spcPct val="0"/>
              </a:spcAft>
              <a:defRPr sz="4800" b="1">
                <a:solidFill>
                  <a:schemeClr val="tx1"/>
                </a:solidFill>
                <a:latin typeface="Arial" charset="0"/>
                <a:cs typeface="Arial" charset="0"/>
              </a:defRPr>
            </a:lvl3pPr>
            <a:lvl4pPr algn="l" rtl="0" eaLnBrk="0" fontAlgn="base" hangingPunct="0">
              <a:lnSpc>
                <a:spcPct val="90000"/>
              </a:lnSpc>
              <a:spcBef>
                <a:spcPct val="0"/>
              </a:spcBef>
              <a:spcAft>
                <a:spcPct val="0"/>
              </a:spcAft>
              <a:defRPr sz="4800" b="1">
                <a:solidFill>
                  <a:schemeClr val="tx1"/>
                </a:solidFill>
                <a:latin typeface="Arial" charset="0"/>
                <a:cs typeface="Arial" charset="0"/>
              </a:defRPr>
            </a:lvl4pPr>
            <a:lvl5pPr algn="l" rtl="0" eaLnBrk="0" fontAlgn="base" hangingPunct="0">
              <a:lnSpc>
                <a:spcPct val="90000"/>
              </a:lnSpc>
              <a:spcBef>
                <a:spcPct val="0"/>
              </a:spcBef>
              <a:spcAft>
                <a:spcPct val="0"/>
              </a:spcAft>
              <a:defRPr sz="4800" b="1">
                <a:solidFill>
                  <a:schemeClr val="tx1"/>
                </a:solidFill>
                <a:latin typeface="Arial" charset="0"/>
                <a:cs typeface="Arial" charset="0"/>
              </a:defRPr>
            </a:lvl5pPr>
            <a:lvl6pPr marL="457200" algn="l" rtl="0" fontAlgn="base">
              <a:lnSpc>
                <a:spcPct val="90000"/>
              </a:lnSpc>
              <a:spcBef>
                <a:spcPct val="0"/>
              </a:spcBef>
              <a:spcAft>
                <a:spcPct val="0"/>
              </a:spcAft>
              <a:defRPr sz="4800" b="1">
                <a:solidFill>
                  <a:schemeClr val="tx1"/>
                </a:solidFill>
                <a:latin typeface="Arial" charset="0"/>
                <a:cs typeface="Arial" charset="0"/>
              </a:defRPr>
            </a:lvl6pPr>
            <a:lvl7pPr marL="914400" algn="l" rtl="0" fontAlgn="base">
              <a:lnSpc>
                <a:spcPct val="90000"/>
              </a:lnSpc>
              <a:spcBef>
                <a:spcPct val="0"/>
              </a:spcBef>
              <a:spcAft>
                <a:spcPct val="0"/>
              </a:spcAft>
              <a:defRPr sz="4800" b="1">
                <a:solidFill>
                  <a:schemeClr val="tx1"/>
                </a:solidFill>
                <a:latin typeface="Arial" charset="0"/>
                <a:cs typeface="Arial" charset="0"/>
              </a:defRPr>
            </a:lvl7pPr>
            <a:lvl8pPr marL="1371600" algn="l" rtl="0" fontAlgn="base">
              <a:lnSpc>
                <a:spcPct val="90000"/>
              </a:lnSpc>
              <a:spcBef>
                <a:spcPct val="0"/>
              </a:spcBef>
              <a:spcAft>
                <a:spcPct val="0"/>
              </a:spcAft>
              <a:defRPr sz="4800" b="1">
                <a:solidFill>
                  <a:schemeClr val="tx1"/>
                </a:solidFill>
                <a:latin typeface="Arial" charset="0"/>
                <a:cs typeface="Arial" charset="0"/>
              </a:defRPr>
            </a:lvl8pPr>
            <a:lvl9pPr marL="1828800" algn="l" rtl="0" fontAlgn="base">
              <a:lnSpc>
                <a:spcPct val="90000"/>
              </a:lnSpc>
              <a:spcBef>
                <a:spcPct val="0"/>
              </a:spcBef>
              <a:spcAft>
                <a:spcPct val="0"/>
              </a:spcAft>
              <a:defRPr sz="4800" b="1">
                <a:solidFill>
                  <a:schemeClr val="tx1"/>
                </a:solidFill>
                <a:latin typeface="Arial" charset="0"/>
                <a:cs typeface="Arial" charset="0"/>
              </a:defRPr>
            </a:lvl9pPr>
          </a:lstStyle>
          <a:p>
            <a:pPr algn="ctr"/>
            <a:r>
              <a:rPr lang="fr-FR" sz="3200" kern="0" smtClean="0">
                <a:solidFill>
                  <a:srgbClr val="FFFFFF"/>
                </a:solidFill>
              </a:rPr>
              <a:t>Merci pour votre attention</a:t>
            </a:r>
            <a:r>
              <a:rPr lang="fr-FR" kern="0" smtClean="0"/>
              <a:t/>
            </a:r>
            <a:br>
              <a:rPr lang="fr-FR" kern="0" smtClean="0"/>
            </a:br>
            <a:r>
              <a:rPr lang="fr-FR" kern="0" smtClean="0"/>
              <a:t/>
            </a:r>
            <a:br>
              <a:rPr lang="fr-FR" kern="0" smtClean="0"/>
            </a:br>
            <a:r>
              <a:rPr lang="fr-FR" kern="0" smtClean="0"/>
              <a:t/>
            </a:r>
            <a:br>
              <a:rPr lang="fr-FR" kern="0" smtClean="0"/>
            </a:br>
            <a:r>
              <a:rPr lang="fr-FR" kern="0" smtClean="0"/>
              <a:t>Vos questions</a:t>
            </a:r>
            <a:br>
              <a:rPr lang="fr-FR" kern="0" smtClean="0"/>
            </a:br>
            <a:r>
              <a:rPr lang="fr-FR" kern="0" smtClean="0"/>
              <a:t>?</a:t>
            </a:r>
            <a:endParaRPr lang="fr-FR" kern="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8"/>
          <p:cNvGrpSpPr/>
          <p:nvPr/>
        </p:nvGrpSpPr>
        <p:grpSpPr>
          <a:xfrm>
            <a:off x="0" y="366581"/>
            <a:ext cx="9213458" cy="7041541"/>
            <a:chOff x="-414933" y="717619"/>
            <a:chExt cx="9213458" cy="7041541"/>
          </a:xfrm>
        </p:grpSpPr>
        <p:pic>
          <p:nvPicPr>
            <p:cNvPr id="18" name="Picture 8" descr="C:\_Clients\PPT\edenred-ppt\COMMERCIAL\PPT\preparation\ombre.png"/>
            <p:cNvPicPr>
              <a:picLocks noChangeAspect="1" noChangeArrowheads="1"/>
            </p:cNvPicPr>
            <p:nvPr/>
          </p:nvPicPr>
          <p:blipFill>
            <a:blip r:embed="rId3" cstate="print"/>
            <a:srcRect r="2610"/>
            <a:stretch>
              <a:fillRect/>
            </a:stretch>
          </p:blipFill>
          <p:spPr bwMode="auto">
            <a:xfrm rot="10800000">
              <a:off x="4263411" y="717619"/>
              <a:ext cx="4535114" cy="3651796"/>
            </a:xfrm>
            <a:prstGeom prst="rect">
              <a:avLst/>
            </a:prstGeom>
            <a:noFill/>
          </p:spPr>
        </p:pic>
        <p:pic>
          <p:nvPicPr>
            <p:cNvPr id="19" name="Picture 8" descr="C:\_Clients\PPT\edenred-ppt\COMMERCIAL\PPT\preparation\ombre.png"/>
            <p:cNvPicPr>
              <a:picLocks noChangeAspect="1" noChangeArrowheads="1"/>
            </p:cNvPicPr>
            <p:nvPr/>
          </p:nvPicPr>
          <p:blipFill>
            <a:blip r:embed="rId3" cstate="print"/>
            <a:srcRect t="17088"/>
            <a:stretch>
              <a:fillRect/>
            </a:stretch>
          </p:blipFill>
          <p:spPr bwMode="auto">
            <a:xfrm>
              <a:off x="-414933" y="3778863"/>
              <a:ext cx="4279223" cy="3980297"/>
            </a:xfrm>
            <a:prstGeom prst="rect">
              <a:avLst/>
            </a:prstGeom>
            <a:noFill/>
          </p:spPr>
        </p:pic>
        <p:sp>
          <p:nvSpPr>
            <p:cNvPr id="21" name="Rectangle 20"/>
            <p:cNvSpPr/>
            <p:nvPr/>
          </p:nvSpPr>
          <p:spPr>
            <a:xfrm>
              <a:off x="246321" y="1431781"/>
              <a:ext cx="7882912" cy="5443347"/>
            </a:xfrm>
            <a:prstGeom prst="rect">
              <a:avLst/>
            </a:prstGeom>
            <a:solidFill>
              <a:srgbClr val="EBEBEB"/>
            </a:solidFill>
            <a:ln w="12700" cap="flat" cmpd="sng" algn="ctr">
              <a:noFill/>
              <a:prstDash val="sysDot"/>
            </a:ln>
            <a:effectLst/>
          </p:spPr>
          <p:txBody>
            <a:bodyPr anchor="ctr"/>
            <a:lstStyle/>
            <a:p>
              <a:pPr algn="ctr">
                <a:defRPr/>
              </a:pPr>
              <a:endParaRPr lang="fr-FR" kern="0">
                <a:solidFill>
                  <a:srgbClr val="FFFFFF"/>
                </a:solidFill>
                <a:latin typeface="Arial"/>
                <a:cs typeface="Arial"/>
              </a:endParaRPr>
            </a:p>
          </p:txBody>
        </p:sp>
      </p:grpSp>
      <p:sp>
        <p:nvSpPr>
          <p:cNvPr id="26" name="Espace réservé du numéro de diapositive 25"/>
          <p:cNvSpPr>
            <a:spLocks noGrp="1"/>
          </p:cNvSpPr>
          <p:nvPr>
            <p:ph type="sldNum" sz="quarter" idx="11"/>
          </p:nvPr>
        </p:nvSpPr>
        <p:spPr/>
        <p:txBody>
          <a:bodyPr/>
          <a:lstStyle/>
          <a:p>
            <a:fld id="{9B5351E1-153E-43B9-A94C-C401BD7420DC}" type="slidenum">
              <a:rPr lang="fr-FR" smtClean="0">
                <a:solidFill>
                  <a:srgbClr val="002060">
                    <a:tint val="75000"/>
                  </a:srgbClr>
                </a:solidFill>
              </a:rPr>
              <a:pPr/>
              <a:t>4</a:t>
            </a:fld>
            <a:endParaRPr lang="fr-FR" dirty="0">
              <a:solidFill>
                <a:srgbClr val="002060">
                  <a:tint val="75000"/>
                </a:srgbClr>
              </a:solidFill>
            </a:endParaRPr>
          </a:p>
        </p:txBody>
      </p:sp>
      <p:sp>
        <p:nvSpPr>
          <p:cNvPr id="2" name="Titre 1"/>
          <p:cNvSpPr>
            <a:spLocks noGrp="1"/>
          </p:cNvSpPr>
          <p:nvPr>
            <p:ph type="title"/>
          </p:nvPr>
        </p:nvSpPr>
        <p:spPr/>
        <p:txBody>
          <a:bodyPr/>
          <a:lstStyle/>
          <a:p>
            <a:r>
              <a:rPr lang="fr-FR" dirty="0" smtClean="0"/>
              <a:t>Zoom sur la carte</a:t>
            </a:r>
            <a:endParaRPr lang="fr-FR" dirty="0"/>
          </a:p>
        </p:txBody>
      </p:sp>
      <p:sp>
        <p:nvSpPr>
          <p:cNvPr id="30" name="Rectangle à coins arrondis 29"/>
          <p:cNvSpPr/>
          <p:nvPr/>
        </p:nvSpPr>
        <p:spPr>
          <a:xfrm>
            <a:off x="1055910" y="1845954"/>
            <a:ext cx="1918951" cy="1058757"/>
          </a:xfrm>
          <a:prstGeom prst="roundRect">
            <a:avLst>
              <a:gd name="adj" fmla="val 10928"/>
            </a:avLst>
          </a:prstGeom>
          <a:solidFill>
            <a:schemeClr val="bg1"/>
          </a:solidFill>
          <a:ln w="28575" cap="rnd" cmpd="sng" algn="ctr">
            <a:solidFill>
              <a:schemeClr val="tx2">
                <a:lumMod val="50000"/>
              </a:schemeClr>
            </a:solidFill>
            <a:prstDash val="sysDot"/>
          </a:ln>
          <a:effectLst>
            <a:outerShdw blurRad="50800" dist="38100" dir="2700000" algn="tl" rotWithShape="0">
              <a:prstClr val="black">
                <a:alpha val="40000"/>
              </a:prstClr>
            </a:outerShdw>
          </a:effectLst>
        </p:spPr>
        <p:txBody>
          <a:bodyPr rtlCol="0" anchor="ctr"/>
          <a:lstStyle/>
          <a:p>
            <a:pPr algn="ctr"/>
            <a:r>
              <a:rPr lang="fr-FR" sz="1200" b="1" dirty="0" smtClean="0">
                <a:solidFill>
                  <a:srgbClr val="002060"/>
                </a:solidFill>
              </a:rPr>
              <a:t>Conservez votre carte jusqu’à sa date de fin </a:t>
            </a:r>
            <a:br>
              <a:rPr lang="fr-FR" sz="1200" b="1" dirty="0" smtClean="0">
                <a:solidFill>
                  <a:srgbClr val="002060"/>
                </a:solidFill>
              </a:rPr>
            </a:br>
            <a:r>
              <a:rPr lang="fr-FR" sz="1200" b="1" dirty="0" smtClean="0">
                <a:solidFill>
                  <a:srgbClr val="002060"/>
                </a:solidFill>
              </a:rPr>
              <a:t>de validité </a:t>
            </a:r>
            <a:endParaRPr lang="fr-FR" sz="1200" b="1" dirty="0">
              <a:solidFill>
                <a:srgbClr val="002060"/>
              </a:solidFill>
            </a:endParaRPr>
          </a:p>
        </p:txBody>
      </p:sp>
      <p:sp>
        <p:nvSpPr>
          <p:cNvPr id="32" name="Rectangle à coins arrondis 31"/>
          <p:cNvSpPr/>
          <p:nvPr/>
        </p:nvSpPr>
        <p:spPr>
          <a:xfrm>
            <a:off x="6403227" y="3093404"/>
            <a:ext cx="1918800" cy="549273"/>
          </a:xfrm>
          <a:prstGeom prst="roundRect">
            <a:avLst>
              <a:gd name="adj" fmla="val 10928"/>
            </a:avLst>
          </a:prstGeom>
          <a:solidFill>
            <a:schemeClr val="bg1"/>
          </a:solidFill>
          <a:ln w="28575" cap="rnd" cmpd="sng" algn="ctr">
            <a:solidFill>
              <a:schemeClr val="tx2">
                <a:lumMod val="50000"/>
              </a:schemeClr>
            </a:solidFill>
            <a:prstDash val="sysDot"/>
          </a:ln>
          <a:effectLst>
            <a:outerShdw blurRad="50800" dist="38100" dir="2700000" algn="tl" rotWithShape="0">
              <a:prstClr val="black">
                <a:alpha val="40000"/>
              </a:prstClr>
            </a:outerShdw>
          </a:effectLst>
        </p:spPr>
        <p:txBody>
          <a:bodyPr rtlCol="0" anchor="ctr"/>
          <a:lstStyle/>
          <a:p>
            <a:pPr algn="ctr"/>
            <a:r>
              <a:rPr lang="fr-FR" sz="1200" b="1" dirty="0" smtClean="0">
                <a:solidFill>
                  <a:srgbClr val="002060"/>
                </a:solidFill>
              </a:rPr>
              <a:t>Signez ici votre carte pour</a:t>
            </a:r>
            <a:br>
              <a:rPr lang="fr-FR" sz="1200" b="1" dirty="0" smtClean="0">
                <a:solidFill>
                  <a:srgbClr val="002060"/>
                </a:solidFill>
              </a:rPr>
            </a:br>
            <a:r>
              <a:rPr lang="fr-FR" sz="1200" b="1" dirty="0" smtClean="0">
                <a:solidFill>
                  <a:srgbClr val="002060"/>
                </a:solidFill>
              </a:rPr>
              <a:t>qu'elle soit valable</a:t>
            </a:r>
          </a:p>
        </p:txBody>
      </p:sp>
      <p:sp>
        <p:nvSpPr>
          <p:cNvPr id="34" name="Rectangle à coins arrondis 33"/>
          <p:cNvSpPr/>
          <p:nvPr/>
        </p:nvSpPr>
        <p:spPr>
          <a:xfrm>
            <a:off x="1056061" y="4409973"/>
            <a:ext cx="1918800" cy="1173446"/>
          </a:xfrm>
          <a:prstGeom prst="roundRect">
            <a:avLst>
              <a:gd name="adj" fmla="val 10928"/>
            </a:avLst>
          </a:prstGeom>
          <a:solidFill>
            <a:schemeClr val="bg1"/>
          </a:solidFill>
          <a:ln w="28575" cap="rnd" cmpd="sng" algn="ctr">
            <a:solidFill>
              <a:schemeClr val="tx2">
                <a:lumMod val="50000"/>
              </a:schemeClr>
            </a:solidFill>
            <a:prstDash val="sysDot"/>
          </a:ln>
          <a:effectLst>
            <a:outerShdw blurRad="50800" dist="38100" dir="2700000" algn="tl" rotWithShape="0">
              <a:prstClr val="black">
                <a:alpha val="40000"/>
              </a:prstClr>
            </a:outerShdw>
          </a:effectLst>
        </p:spPr>
        <p:txBody>
          <a:bodyPr rtlCol="0" anchor="ctr"/>
          <a:lstStyle/>
          <a:p>
            <a:pPr algn="ctr"/>
            <a:r>
              <a:rPr lang="fr-FR" sz="1200" b="1" dirty="0" smtClean="0">
                <a:solidFill>
                  <a:srgbClr val="002060"/>
                </a:solidFill>
              </a:rPr>
              <a:t>Bénéficiez d’une carte sécurisée avec code confidentiel  </a:t>
            </a:r>
            <a:br>
              <a:rPr lang="fr-FR" sz="1200" b="1" dirty="0" smtClean="0">
                <a:solidFill>
                  <a:srgbClr val="002060"/>
                </a:solidFill>
              </a:rPr>
            </a:br>
            <a:r>
              <a:rPr lang="fr-FR" sz="1200" b="1" dirty="0" smtClean="0">
                <a:solidFill>
                  <a:srgbClr val="002060"/>
                </a:solidFill>
              </a:rPr>
              <a:t>en partenariat avec Mastercard®</a:t>
            </a:r>
          </a:p>
        </p:txBody>
      </p:sp>
      <p:cxnSp>
        <p:nvCxnSpPr>
          <p:cNvPr id="35" name="Connecteur droit avec flèche 34"/>
          <p:cNvCxnSpPr/>
          <p:nvPr/>
        </p:nvCxnSpPr>
        <p:spPr>
          <a:xfrm rot="5400000">
            <a:off x="6179819" y="4397462"/>
            <a:ext cx="0" cy="432000"/>
          </a:xfrm>
          <a:prstGeom prst="straightConnector1">
            <a:avLst/>
          </a:prstGeom>
          <a:ln w="28575">
            <a:solidFill>
              <a:schemeClr val="tx2">
                <a:lumMod val="50000"/>
              </a:schemeClr>
            </a:solidFill>
            <a:prstDash val="sysDot"/>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à coins arrondis 35"/>
          <p:cNvSpPr/>
          <p:nvPr/>
        </p:nvSpPr>
        <p:spPr>
          <a:xfrm>
            <a:off x="6403227" y="3870694"/>
            <a:ext cx="1918800" cy="1654629"/>
          </a:xfrm>
          <a:prstGeom prst="roundRect">
            <a:avLst>
              <a:gd name="adj" fmla="val 6323"/>
            </a:avLst>
          </a:prstGeom>
          <a:solidFill>
            <a:schemeClr val="bg1"/>
          </a:solidFill>
          <a:ln w="28575" cap="rnd" cmpd="sng" algn="ctr">
            <a:solidFill>
              <a:schemeClr val="tx2">
                <a:lumMod val="50000"/>
              </a:schemeClr>
            </a:solidFill>
            <a:prstDash val="sysDot"/>
          </a:ln>
          <a:effectLst/>
        </p:spPr>
        <p:txBody>
          <a:bodyPr wrap="square" rtlCol="0" anchor="ctr">
            <a:noAutofit/>
          </a:bodyPr>
          <a:lstStyle/>
          <a:p>
            <a:pPr algn="ctr">
              <a:lnSpc>
                <a:spcPts val="1200"/>
              </a:lnSpc>
              <a:spcBef>
                <a:spcPts val="200"/>
              </a:spcBef>
            </a:pPr>
            <a:r>
              <a:rPr lang="fr-FR" sz="1200" b="1" dirty="0" smtClean="0">
                <a:solidFill>
                  <a:srgbClr val="002060"/>
                </a:solidFill>
              </a:rPr>
              <a:t>Utilisez votre </a:t>
            </a:r>
            <a:br>
              <a:rPr lang="fr-FR" sz="1200" b="1" dirty="0" smtClean="0">
                <a:solidFill>
                  <a:srgbClr val="002060"/>
                </a:solidFill>
              </a:rPr>
            </a:br>
            <a:r>
              <a:rPr lang="fr-FR" sz="1200" b="1" dirty="0" smtClean="0">
                <a:solidFill>
                  <a:srgbClr val="002060"/>
                </a:solidFill>
              </a:rPr>
              <a:t>identifiant pour :</a:t>
            </a:r>
          </a:p>
          <a:p>
            <a:pPr marL="174625" indent="-174625">
              <a:lnSpc>
                <a:spcPts val="1200"/>
              </a:lnSpc>
              <a:spcBef>
                <a:spcPts val="200"/>
              </a:spcBef>
              <a:buFontTx/>
              <a:buChar char="-"/>
            </a:pPr>
            <a:r>
              <a:rPr lang="fr-FR" sz="1050" b="1" dirty="0" smtClean="0">
                <a:solidFill>
                  <a:srgbClr val="002060"/>
                </a:solidFill>
              </a:rPr>
              <a:t>Vous authentifier auprès du Centre de Relation Clients</a:t>
            </a:r>
          </a:p>
          <a:p>
            <a:pPr marL="174625" indent="-174625">
              <a:lnSpc>
                <a:spcPts val="1200"/>
              </a:lnSpc>
              <a:spcBef>
                <a:spcPts val="200"/>
              </a:spcBef>
              <a:buFontTx/>
              <a:buChar char="-"/>
            </a:pPr>
            <a:r>
              <a:rPr lang="fr-FR" sz="1050" b="1" dirty="0" smtClean="0">
                <a:solidFill>
                  <a:srgbClr val="002060"/>
                </a:solidFill>
              </a:rPr>
              <a:t>Vous connecter à l'application mobile</a:t>
            </a:r>
          </a:p>
          <a:p>
            <a:pPr marL="174625" indent="-174625">
              <a:lnSpc>
                <a:spcPts val="1200"/>
              </a:lnSpc>
              <a:spcBef>
                <a:spcPts val="200"/>
              </a:spcBef>
              <a:buFontTx/>
              <a:buChar char="-"/>
            </a:pPr>
            <a:r>
              <a:rPr lang="fr-FR" sz="1050" b="1" dirty="0" smtClean="0">
                <a:solidFill>
                  <a:srgbClr val="002060"/>
                </a:solidFill>
              </a:rPr>
              <a:t>Consulter votre solde </a:t>
            </a:r>
            <a:br>
              <a:rPr lang="fr-FR" sz="1050" b="1" dirty="0" smtClean="0">
                <a:solidFill>
                  <a:srgbClr val="002060"/>
                </a:solidFill>
              </a:rPr>
            </a:br>
            <a:r>
              <a:rPr lang="fr-FR" sz="1050" b="1" dirty="0" smtClean="0">
                <a:solidFill>
                  <a:srgbClr val="002060"/>
                </a:solidFill>
              </a:rPr>
              <a:t>par SMS</a:t>
            </a:r>
          </a:p>
        </p:txBody>
      </p:sp>
      <p:sp>
        <p:nvSpPr>
          <p:cNvPr id="24" name="Rectangle à coins arrondis 23">
            <a:hlinkClick r:id="rId4"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grpSp>
        <p:nvGrpSpPr>
          <p:cNvPr id="40" name="Groupe 39"/>
          <p:cNvGrpSpPr/>
          <p:nvPr/>
        </p:nvGrpSpPr>
        <p:grpSpPr>
          <a:xfrm>
            <a:off x="3120561" y="3753422"/>
            <a:ext cx="3027147" cy="2179546"/>
            <a:chOff x="3120561" y="3753422"/>
            <a:chExt cx="3027147" cy="2179546"/>
          </a:xfrm>
        </p:grpSpPr>
        <p:pic>
          <p:nvPicPr>
            <p:cNvPr id="25" name="Picture 3" descr="C:\_Clients\PPT\edenred-ppt\PWP30slides_Maguelone\preparation\ED_carte_verso.png"/>
            <p:cNvPicPr>
              <a:picLocks noChangeAspect="1" noChangeArrowheads="1"/>
            </p:cNvPicPr>
            <p:nvPr/>
          </p:nvPicPr>
          <p:blipFill>
            <a:blip r:embed="rId5" cstate="print"/>
            <a:srcRect/>
            <a:stretch>
              <a:fillRect/>
            </a:stretch>
          </p:blipFill>
          <p:spPr bwMode="auto">
            <a:xfrm>
              <a:off x="3120561" y="3753422"/>
              <a:ext cx="3027147" cy="2179546"/>
            </a:xfrm>
            <a:prstGeom prst="rect">
              <a:avLst/>
            </a:prstGeom>
            <a:noFill/>
          </p:spPr>
        </p:pic>
        <p:sp>
          <p:nvSpPr>
            <p:cNvPr id="39" name="Rectangle 38"/>
            <p:cNvSpPr/>
            <p:nvPr/>
          </p:nvSpPr>
          <p:spPr>
            <a:xfrm>
              <a:off x="4433775" y="5273749"/>
              <a:ext cx="478464" cy="29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3" name="Connecteur droit avec flèche 22"/>
          <p:cNvCxnSpPr/>
          <p:nvPr/>
        </p:nvCxnSpPr>
        <p:spPr>
          <a:xfrm flipH="1">
            <a:off x="4787759" y="3534315"/>
            <a:ext cx="1623316" cy="811659"/>
          </a:xfrm>
          <a:prstGeom prst="straightConnector1">
            <a:avLst/>
          </a:prstGeom>
          <a:ln w="28575">
            <a:solidFill>
              <a:schemeClr val="tx2">
                <a:lumMod val="50000"/>
              </a:schemeClr>
            </a:solidFill>
            <a:prstDash val="sysDot"/>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2917861" y="5318309"/>
            <a:ext cx="602786" cy="3710"/>
          </a:xfrm>
          <a:prstGeom prst="straightConnector1">
            <a:avLst/>
          </a:prstGeom>
          <a:ln w="28575">
            <a:solidFill>
              <a:schemeClr val="tx2">
                <a:lumMod val="50000"/>
              </a:schemeClr>
            </a:solidFill>
            <a:prstDash val="sysDot"/>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1240359" y="3201350"/>
            <a:ext cx="1918800" cy="445618"/>
          </a:xfrm>
          <a:prstGeom prst="roundRect">
            <a:avLst>
              <a:gd name="adj" fmla="val 10928"/>
            </a:avLst>
          </a:prstGeom>
          <a:solidFill>
            <a:schemeClr val="bg1"/>
          </a:solidFill>
          <a:ln w="28575" cap="rnd" cmpd="sng" algn="ctr">
            <a:solidFill>
              <a:schemeClr val="tx2">
                <a:lumMod val="50000"/>
              </a:schemeClr>
            </a:solidFill>
            <a:prstDash val="sysDot"/>
          </a:ln>
          <a:effectLst>
            <a:outerShdw blurRad="50800" dist="38100" dir="2700000" algn="tl" rotWithShape="0">
              <a:prstClr val="black">
                <a:alpha val="40000"/>
              </a:prstClr>
            </a:outerShdw>
          </a:effectLst>
        </p:spPr>
        <p:txBody>
          <a:bodyPr rtlCol="0" anchor="ctr"/>
          <a:lstStyle/>
          <a:p>
            <a:pPr algn="ctr"/>
            <a:r>
              <a:rPr lang="fr-FR" sz="1200" b="1" dirty="0" smtClean="0">
                <a:solidFill>
                  <a:srgbClr val="002060"/>
                </a:solidFill>
              </a:rPr>
              <a:t>Carte nominative</a:t>
            </a:r>
          </a:p>
        </p:txBody>
      </p: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0747" y="1270269"/>
            <a:ext cx="3188817" cy="2210125"/>
          </a:xfrm>
          <a:prstGeom prst="rect">
            <a:avLst/>
          </a:prstGeom>
        </p:spPr>
      </p:pic>
      <p:cxnSp>
        <p:nvCxnSpPr>
          <p:cNvPr id="29" name="Connecteur droit avec flèche 28"/>
          <p:cNvCxnSpPr/>
          <p:nvPr/>
        </p:nvCxnSpPr>
        <p:spPr>
          <a:xfrm rot="16200000" flipH="1">
            <a:off x="3762009" y="1622858"/>
            <a:ext cx="0" cy="1656000"/>
          </a:xfrm>
          <a:prstGeom prst="straightConnector1">
            <a:avLst/>
          </a:prstGeom>
          <a:ln w="28575">
            <a:solidFill>
              <a:schemeClr val="tx2">
                <a:lumMod val="50000"/>
              </a:schemeClr>
            </a:solidFill>
            <a:prstDash val="sysDot"/>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3137894" y="2907593"/>
            <a:ext cx="746239" cy="537831"/>
          </a:xfrm>
          <a:prstGeom prst="straightConnector1">
            <a:avLst/>
          </a:prstGeom>
          <a:ln w="28575">
            <a:solidFill>
              <a:schemeClr val="tx2">
                <a:lumMod val="50000"/>
              </a:schemeClr>
            </a:solidFill>
            <a:prstDash val="sysDot"/>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20522" y="5866301"/>
            <a:ext cx="8149266" cy="584775"/>
          </a:xfrm>
          <a:prstGeom prst="rect">
            <a:avLst/>
          </a:prstGeom>
        </p:spPr>
        <p:txBody>
          <a:bodyPr wrap="square">
            <a:spAutoFit/>
          </a:bodyPr>
          <a:lstStyle/>
          <a:p>
            <a:r>
              <a:rPr lang="fr-FR" sz="1600" b="1" dirty="0" smtClean="0">
                <a:solidFill>
                  <a:srgbClr val="002060"/>
                </a:solidFill>
                <a:ea typeface="+mj-ea"/>
                <a:cs typeface="+mj-cs"/>
              </a:rPr>
              <a:t>La carte est valable 3 ans</a:t>
            </a:r>
          </a:p>
          <a:p>
            <a:r>
              <a:rPr lang="fr-FR" sz="1600" b="1" dirty="0" smtClean="0">
                <a:solidFill>
                  <a:srgbClr val="002060"/>
                </a:solidFill>
                <a:ea typeface="+mj-ea"/>
                <a:cs typeface="+mj-cs"/>
              </a:rPr>
              <a:t>Le solde rechargé est valable jusqu’au début de l’année suivante : comme le papier</a:t>
            </a:r>
          </a:p>
        </p:txBody>
      </p:sp>
    </p:spTree>
    <p:extLst>
      <p:ext uri="{BB962C8B-B14F-4D97-AF65-F5344CB8AC3E}">
        <p14:creationId xmlns:p14="http://schemas.microsoft.com/office/powerpoint/2010/main" val="237987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9"/>
          <p:cNvSpPr>
            <a:spLocks noGrp="1"/>
          </p:cNvSpPr>
          <p:nvPr>
            <p:ph type="sldNum" sz="quarter" idx="11"/>
          </p:nvPr>
        </p:nvSpPr>
        <p:spPr/>
        <p:txBody>
          <a:bodyPr/>
          <a:lstStyle/>
          <a:p>
            <a:fld id="{9B5351E1-153E-43B9-A94C-C401BD7420DC}" type="slidenum">
              <a:rPr lang="fr-FR" smtClean="0">
                <a:solidFill>
                  <a:srgbClr val="002060">
                    <a:tint val="75000"/>
                  </a:srgbClr>
                </a:solidFill>
              </a:rPr>
              <a:pPr/>
              <a:t>5</a:t>
            </a:fld>
            <a:endParaRPr lang="fr-FR" dirty="0">
              <a:solidFill>
                <a:srgbClr val="002060">
                  <a:tint val="75000"/>
                </a:srgbClr>
              </a:solidFill>
            </a:endParaRPr>
          </a:p>
        </p:txBody>
      </p:sp>
      <p:sp>
        <p:nvSpPr>
          <p:cNvPr id="6" name="Titre 5"/>
          <p:cNvSpPr>
            <a:spLocks noGrp="1"/>
          </p:cNvSpPr>
          <p:nvPr>
            <p:ph type="title"/>
          </p:nvPr>
        </p:nvSpPr>
        <p:spPr/>
        <p:txBody>
          <a:bodyPr>
            <a:normAutofit fontScale="90000"/>
          </a:bodyPr>
          <a:lstStyle/>
          <a:p>
            <a:r>
              <a:rPr lang="fr-FR" dirty="0" smtClean="0"/>
              <a:t>Comment ca marche ?</a:t>
            </a:r>
            <a:endParaRPr lang="fr-FR" dirty="0"/>
          </a:p>
        </p:txBody>
      </p:sp>
      <p:sp>
        <p:nvSpPr>
          <p:cNvPr id="11" name="Rectangle à coins arrondis 10">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27" name="Rectangle 26">
            <a:hlinkClick r:id="" action="ppaction://noaction"/>
          </p:cNvPr>
          <p:cNvSpPr/>
          <p:nvPr/>
        </p:nvSpPr>
        <p:spPr>
          <a:xfrm>
            <a:off x="6670667" y="2579984"/>
            <a:ext cx="1376737" cy="67809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8"/>
          <p:cNvGrpSpPr/>
          <p:nvPr/>
        </p:nvGrpSpPr>
        <p:grpSpPr>
          <a:xfrm>
            <a:off x="719593" y="744532"/>
            <a:ext cx="8636500" cy="6819407"/>
            <a:chOff x="-404047" y="1163945"/>
            <a:chExt cx="8636500" cy="6819407"/>
          </a:xfrm>
        </p:grpSpPr>
        <p:pic>
          <p:nvPicPr>
            <p:cNvPr id="14" name="Picture 8" descr="C:\_Clients\PPT\edenred-ppt\COMMERCIAL\PPT\preparation\ombre.png"/>
            <p:cNvPicPr>
              <a:picLocks noChangeAspect="1" noChangeArrowheads="1"/>
            </p:cNvPicPr>
            <p:nvPr/>
          </p:nvPicPr>
          <p:blipFill>
            <a:blip r:embed="rId4" cstate="print"/>
            <a:srcRect r="2610"/>
            <a:stretch>
              <a:fillRect/>
            </a:stretch>
          </p:blipFill>
          <p:spPr bwMode="auto">
            <a:xfrm rot="10800000">
              <a:off x="3697339" y="1163945"/>
              <a:ext cx="4535114" cy="3651796"/>
            </a:xfrm>
            <a:prstGeom prst="rect">
              <a:avLst/>
            </a:prstGeom>
            <a:noFill/>
          </p:spPr>
        </p:pic>
        <p:pic>
          <p:nvPicPr>
            <p:cNvPr id="15" name="Picture 8" descr="C:\_Clients\PPT\edenred-ppt\COMMERCIAL\PPT\preparation\ombre.png"/>
            <p:cNvPicPr>
              <a:picLocks noChangeAspect="1" noChangeArrowheads="1"/>
            </p:cNvPicPr>
            <p:nvPr/>
          </p:nvPicPr>
          <p:blipFill>
            <a:blip r:embed="rId4" cstate="print"/>
            <a:srcRect t="17088"/>
            <a:stretch>
              <a:fillRect/>
            </a:stretch>
          </p:blipFill>
          <p:spPr bwMode="auto">
            <a:xfrm>
              <a:off x="-404047" y="4003055"/>
              <a:ext cx="4279223" cy="3980297"/>
            </a:xfrm>
            <a:prstGeom prst="rect">
              <a:avLst/>
            </a:prstGeom>
            <a:noFill/>
          </p:spPr>
        </p:pic>
        <p:sp>
          <p:nvSpPr>
            <p:cNvPr id="16" name="Rectangle 15"/>
            <p:cNvSpPr/>
            <p:nvPr/>
          </p:nvSpPr>
          <p:spPr>
            <a:xfrm>
              <a:off x="246321" y="1899859"/>
              <a:ext cx="7295066" cy="5053917"/>
            </a:xfrm>
            <a:prstGeom prst="rect">
              <a:avLst/>
            </a:prstGeom>
            <a:solidFill>
              <a:srgbClr val="EBEBEB"/>
            </a:solidFill>
            <a:ln w="12700" cap="flat" cmpd="sng" algn="ctr">
              <a:noFill/>
              <a:prstDash val="sysDot"/>
            </a:ln>
            <a:effectLst/>
          </p:spPr>
          <p:txBody>
            <a:bodyPr anchor="ctr"/>
            <a:lstStyle/>
            <a:p>
              <a:pPr algn="ctr">
                <a:defRPr/>
              </a:pPr>
              <a:endParaRPr lang="fr-FR" kern="0">
                <a:solidFill>
                  <a:srgbClr val="FFFFFF"/>
                </a:solidFill>
                <a:latin typeface="Arial"/>
                <a:cs typeface="Arial"/>
              </a:endParaRPr>
            </a:p>
          </p:txBody>
        </p:sp>
      </p:grpSp>
      <p:pic>
        <p:nvPicPr>
          <p:cNvPr id="22" name="Picture 2" descr="C:\_Clients\PPT\edenred-ppt\COMMERCIAL\PPT\preparation\puce_V2_rouge.png"/>
          <p:cNvPicPr>
            <a:picLocks noChangeAspect="1" noChangeArrowheads="1"/>
          </p:cNvPicPr>
          <p:nvPr/>
        </p:nvPicPr>
        <p:blipFill>
          <a:blip r:embed="rId5" cstate="print"/>
          <a:stretch>
            <a:fillRect/>
          </a:stretch>
        </p:blipFill>
        <p:spPr bwMode="auto">
          <a:xfrm>
            <a:off x="1544090" y="2590405"/>
            <a:ext cx="435863" cy="435863"/>
          </a:xfrm>
          <a:prstGeom prst="rect">
            <a:avLst/>
          </a:prstGeom>
          <a:noFill/>
        </p:spPr>
      </p:pic>
      <p:sp>
        <p:nvSpPr>
          <p:cNvPr id="23" name="Rectangle 22"/>
          <p:cNvSpPr/>
          <p:nvPr/>
        </p:nvSpPr>
        <p:spPr>
          <a:xfrm>
            <a:off x="1943481" y="2563064"/>
            <a:ext cx="6810102" cy="3693319"/>
          </a:xfrm>
          <a:prstGeom prst="rect">
            <a:avLst/>
          </a:prstGeom>
        </p:spPr>
        <p:txBody>
          <a:bodyPr wrap="square">
            <a:spAutoFit/>
          </a:bodyPr>
          <a:lstStyle/>
          <a:p>
            <a:r>
              <a:rPr lang="fr-FR" b="1" dirty="0" smtClean="0">
                <a:solidFill>
                  <a:srgbClr val="DC291A"/>
                </a:solidFill>
              </a:rPr>
              <a:t>SIMPLE</a:t>
            </a:r>
            <a:endParaRPr lang="fr-FR" sz="1400" b="1" dirty="0">
              <a:solidFill>
                <a:srgbClr val="DC291A"/>
              </a:solidFill>
            </a:endParaRPr>
          </a:p>
          <a:p>
            <a:r>
              <a:rPr lang="fr-FR" sz="1400" dirty="0" smtClean="0"/>
              <a:t>Tous </a:t>
            </a:r>
            <a:r>
              <a:rPr lang="fr-FR" sz="1400" dirty="0"/>
              <a:t>les mois, nous rechargeons votre compte sans qu’aucune démarche de votre part</a:t>
            </a:r>
          </a:p>
          <a:p>
            <a:r>
              <a:rPr lang="fr-FR" sz="1400" dirty="0"/>
              <a:t>ne soit nécessaire. </a:t>
            </a:r>
            <a:r>
              <a:rPr lang="fr-FR" sz="1400" dirty="0" smtClean="0"/>
              <a:t>Même si vous êtes absent, </a:t>
            </a:r>
            <a:r>
              <a:rPr lang="fr-FR" sz="1400" dirty="0"/>
              <a:t>votre compte est crédité !</a:t>
            </a:r>
          </a:p>
          <a:p>
            <a:endParaRPr lang="fr-FR" sz="1400" b="1" dirty="0" smtClean="0">
              <a:solidFill>
                <a:srgbClr val="DC291A"/>
              </a:solidFill>
            </a:endParaRPr>
          </a:p>
          <a:p>
            <a:r>
              <a:rPr lang="fr-FR" b="1" dirty="0" smtClean="0">
                <a:solidFill>
                  <a:srgbClr val="DC291A"/>
                </a:solidFill>
              </a:rPr>
              <a:t>SÉCURISÉE</a:t>
            </a:r>
            <a:endParaRPr lang="fr-FR" b="1" dirty="0">
              <a:solidFill>
                <a:srgbClr val="DC291A"/>
              </a:solidFill>
            </a:endParaRPr>
          </a:p>
          <a:p>
            <a:r>
              <a:rPr lang="fr-FR" sz="1400" dirty="0"/>
              <a:t>Fini les pertes ou les vols de titres-restaurant papier, vous avez désormais la possibilité</a:t>
            </a:r>
          </a:p>
          <a:p>
            <a:r>
              <a:rPr lang="fr-FR" sz="1400" dirty="0"/>
              <a:t>de mettre en opposition votre carte à tout moment. Votre pouvoir d’achat est protégé !</a:t>
            </a:r>
          </a:p>
          <a:p>
            <a:endParaRPr lang="fr-FR" sz="1400" b="1" dirty="0">
              <a:solidFill>
                <a:srgbClr val="DC291A"/>
              </a:solidFill>
            </a:endParaRPr>
          </a:p>
          <a:p>
            <a:r>
              <a:rPr lang="fr-FR" b="1" dirty="0" smtClean="0">
                <a:solidFill>
                  <a:srgbClr val="DC291A"/>
                </a:solidFill>
              </a:rPr>
              <a:t>PRATIQUE</a:t>
            </a:r>
            <a:endParaRPr lang="fr-FR" b="1" dirty="0">
              <a:solidFill>
                <a:srgbClr val="DC291A"/>
              </a:solidFill>
            </a:endParaRPr>
          </a:p>
          <a:p>
            <a:r>
              <a:rPr lang="fr-FR" sz="1400" dirty="0"/>
              <a:t>Vous pouvez utiliser votre carte au centime près jusqu’à 19 € par </a:t>
            </a:r>
            <a:r>
              <a:rPr lang="fr-FR" sz="1400" dirty="0" smtClean="0"/>
              <a:t>jour. Plusieurs </a:t>
            </a:r>
            <a:r>
              <a:rPr lang="fr-FR" sz="1400" dirty="0"/>
              <a:t>transactions sont possibles tout au long de la journée chez vos commerçants habituels</a:t>
            </a:r>
            <a:r>
              <a:rPr lang="fr-FR" sz="1400" dirty="0" smtClean="0"/>
              <a:t>.</a:t>
            </a:r>
            <a:r>
              <a:rPr lang="fr-FR" sz="1400" b="1" dirty="0" smtClean="0">
                <a:solidFill>
                  <a:srgbClr val="DC291A"/>
                </a:solidFill>
              </a:rPr>
              <a:t/>
            </a:r>
            <a:br>
              <a:rPr lang="fr-FR" sz="1400" b="1" dirty="0" smtClean="0">
                <a:solidFill>
                  <a:srgbClr val="DC291A"/>
                </a:solidFill>
              </a:rPr>
            </a:br>
            <a:endParaRPr lang="fr-FR" sz="1400" b="1" dirty="0">
              <a:solidFill>
                <a:srgbClr val="DC291A"/>
              </a:solidFill>
            </a:endParaRPr>
          </a:p>
          <a:p>
            <a:r>
              <a:rPr lang="fr-FR" b="1" dirty="0" smtClean="0">
                <a:solidFill>
                  <a:srgbClr val="DC291A"/>
                </a:solidFill>
              </a:rPr>
              <a:t>AVANTAGEUX</a:t>
            </a:r>
            <a:endParaRPr lang="fr-FR" b="1" dirty="0">
              <a:solidFill>
                <a:srgbClr val="DC291A"/>
              </a:solidFill>
            </a:endParaRPr>
          </a:p>
          <a:p>
            <a:r>
              <a:rPr lang="fr-FR" sz="1400" dirty="0"/>
              <a:t>V</a:t>
            </a:r>
            <a:r>
              <a:rPr lang="fr-FR" sz="1400" dirty="0" smtClean="0"/>
              <a:t>ous </a:t>
            </a:r>
            <a:r>
              <a:rPr lang="fr-FR" sz="1400" dirty="0"/>
              <a:t>profitez </a:t>
            </a:r>
            <a:r>
              <a:rPr lang="fr-FR" sz="1400" dirty="0" smtClean="0"/>
              <a:t>de plus </a:t>
            </a:r>
            <a:r>
              <a:rPr lang="fr-FR" sz="1400" dirty="0"/>
              <a:t>réductions et de bons plans toute l’année </a:t>
            </a:r>
            <a:r>
              <a:rPr lang="fr-FR" sz="1400" dirty="0" smtClean="0"/>
              <a:t>avec le </a:t>
            </a:r>
            <a:r>
              <a:rPr lang="fr-FR" sz="1400" dirty="0"/>
              <a:t>club d’avantages en ligne </a:t>
            </a:r>
            <a:r>
              <a:rPr lang="fr-FR" sz="1400" dirty="0" smtClean="0"/>
              <a:t>Beneficio Club</a:t>
            </a:r>
            <a:r>
              <a:rPr lang="fr-FR" sz="1400" dirty="0"/>
              <a:t>® </a:t>
            </a:r>
            <a:r>
              <a:rPr lang="fr-FR" sz="1400" dirty="0" smtClean="0"/>
              <a:t>! </a:t>
            </a:r>
            <a:endParaRPr lang="fr-FR" sz="1200" dirty="0" smtClean="0"/>
          </a:p>
        </p:txBody>
      </p:sp>
      <p:pic>
        <p:nvPicPr>
          <p:cNvPr id="24" name="Picture 2" descr="C:\_Clients\PPT\edenred-ppt\COMMERCIAL\PPT\preparation\puce_V2_rouge.png"/>
          <p:cNvPicPr>
            <a:picLocks noChangeAspect="1" noChangeArrowheads="1"/>
          </p:cNvPicPr>
          <p:nvPr/>
        </p:nvPicPr>
        <p:blipFill>
          <a:blip r:embed="rId5" cstate="print"/>
          <a:stretch>
            <a:fillRect/>
          </a:stretch>
        </p:blipFill>
        <p:spPr bwMode="auto">
          <a:xfrm>
            <a:off x="1544090" y="3461918"/>
            <a:ext cx="435863" cy="435863"/>
          </a:xfrm>
          <a:prstGeom prst="rect">
            <a:avLst/>
          </a:prstGeom>
          <a:noFill/>
        </p:spPr>
      </p:pic>
      <p:pic>
        <p:nvPicPr>
          <p:cNvPr id="26" name="Picture 2" descr="C:\_Clients\PPT\edenred-ppt\COMMERCIAL\PPT\preparation\puce_V2_rouge.png"/>
          <p:cNvPicPr>
            <a:picLocks noChangeAspect="1" noChangeArrowheads="1"/>
          </p:cNvPicPr>
          <p:nvPr/>
        </p:nvPicPr>
        <p:blipFill>
          <a:blip r:embed="rId5" cstate="print"/>
          <a:stretch>
            <a:fillRect/>
          </a:stretch>
        </p:blipFill>
        <p:spPr bwMode="auto">
          <a:xfrm>
            <a:off x="1544090" y="4364604"/>
            <a:ext cx="435863" cy="435863"/>
          </a:xfrm>
          <a:prstGeom prst="rect">
            <a:avLst/>
          </a:prstGeom>
          <a:noFill/>
        </p:spPr>
      </p:pic>
      <p:pic>
        <p:nvPicPr>
          <p:cNvPr id="28" name="Picture 2" descr="C:\_Clients\PPT\edenred-ppt\COMMERCIAL\PPT\preparation\puce_V2_rouge.png"/>
          <p:cNvPicPr>
            <a:picLocks noChangeAspect="1" noChangeArrowheads="1"/>
          </p:cNvPicPr>
          <p:nvPr/>
        </p:nvPicPr>
        <p:blipFill>
          <a:blip r:embed="rId5" cstate="print"/>
          <a:stretch>
            <a:fillRect/>
          </a:stretch>
        </p:blipFill>
        <p:spPr bwMode="auto">
          <a:xfrm>
            <a:off x="1544090" y="5385182"/>
            <a:ext cx="435863" cy="435863"/>
          </a:xfrm>
          <a:prstGeom prst="rect">
            <a:avLst/>
          </a:prstGeom>
          <a:noFill/>
        </p:spPr>
      </p:pic>
      <p:grpSp>
        <p:nvGrpSpPr>
          <p:cNvPr id="29" name="Groupe 28"/>
          <p:cNvGrpSpPr/>
          <p:nvPr/>
        </p:nvGrpSpPr>
        <p:grpSpPr>
          <a:xfrm>
            <a:off x="381066" y="708314"/>
            <a:ext cx="2999131" cy="2400829"/>
            <a:chOff x="470592" y="2056740"/>
            <a:chExt cx="3883185" cy="3108521"/>
          </a:xfrm>
        </p:grpSpPr>
        <p:pic>
          <p:nvPicPr>
            <p:cNvPr id="30" name="Picture 2" descr="C:\_Clients\PPT\edenred-ppt\Masque_personnalisable\graphisme\carte.png"/>
            <p:cNvPicPr>
              <a:picLocks noChangeAspect="1" noChangeArrowheads="1"/>
            </p:cNvPicPr>
            <p:nvPr/>
          </p:nvPicPr>
          <p:blipFill>
            <a:blip r:embed="rId6" cstate="print"/>
            <a:stretch>
              <a:fillRect/>
            </a:stretch>
          </p:blipFill>
          <p:spPr bwMode="auto">
            <a:xfrm>
              <a:off x="470592" y="2056740"/>
              <a:ext cx="3883185" cy="3108521"/>
            </a:xfrm>
            <a:prstGeom prst="rect">
              <a:avLst/>
            </a:prstGeom>
            <a:noFill/>
          </p:spPr>
        </p:pic>
        <p:sp>
          <p:nvSpPr>
            <p:cNvPr id="31" name="Rectangle 30"/>
            <p:cNvSpPr/>
            <p:nvPr/>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endParaRPr>
            </a:p>
          </p:txBody>
        </p:sp>
      </p:grpSp>
      <p:sp>
        <p:nvSpPr>
          <p:cNvPr id="7" name="Rectangle 6"/>
          <p:cNvSpPr/>
          <p:nvPr/>
        </p:nvSpPr>
        <p:spPr>
          <a:xfrm>
            <a:off x="3095499" y="1763804"/>
            <a:ext cx="5569528" cy="784830"/>
          </a:xfrm>
          <a:prstGeom prst="rect">
            <a:avLst/>
          </a:prstGeom>
        </p:spPr>
        <p:txBody>
          <a:bodyPr wrap="square">
            <a:spAutoFit/>
          </a:bodyPr>
          <a:lstStyle/>
          <a:p>
            <a:pPr>
              <a:lnSpc>
                <a:spcPts val="1800"/>
              </a:lnSpc>
              <a:spcBef>
                <a:spcPts val="1000"/>
              </a:spcBef>
              <a:spcAft>
                <a:spcPts val="800"/>
              </a:spcAft>
            </a:pPr>
            <a:r>
              <a:rPr lang="fr-FR" dirty="0" smtClean="0">
                <a:solidFill>
                  <a:srgbClr val="002060"/>
                </a:solidFill>
              </a:rPr>
              <a:t>La carte Ticket Restaurant</a:t>
            </a:r>
            <a:r>
              <a:rPr lang="fr-FR" baseline="30000" dirty="0" smtClean="0">
                <a:solidFill>
                  <a:srgbClr val="002060"/>
                </a:solidFill>
              </a:rPr>
              <a:t>®</a:t>
            </a:r>
            <a:r>
              <a:rPr lang="fr-FR" dirty="0" smtClean="0">
                <a:solidFill>
                  <a:srgbClr val="002060"/>
                </a:solidFill>
              </a:rPr>
              <a:t> est une carte à puce rechargeable par votre employeur. Elle est nominative, protégée par un code confidentiel. </a:t>
            </a:r>
            <a:endParaRPr lang="fr-FR" sz="1100" dirty="0" smtClean="0">
              <a:solidFill>
                <a:srgbClr val="002060"/>
              </a:solidFill>
            </a:endParaRPr>
          </a:p>
        </p:txBody>
      </p:sp>
    </p:spTree>
    <p:extLst>
      <p:ext uri="{BB962C8B-B14F-4D97-AF65-F5344CB8AC3E}">
        <p14:creationId xmlns:p14="http://schemas.microsoft.com/office/powerpoint/2010/main" val="278611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re 59"/>
          <p:cNvSpPr>
            <a:spLocks noGrp="1"/>
          </p:cNvSpPr>
          <p:nvPr>
            <p:ph type="title"/>
          </p:nvPr>
        </p:nvSpPr>
        <p:spPr>
          <a:xfrm>
            <a:off x="4375132" y="2603642"/>
            <a:ext cx="3672565" cy="520488"/>
          </a:xfrm>
        </p:spPr>
        <p:txBody>
          <a:bodyPr>
            <a:noAutofit/>
          </a:bodyPr>
          <a:lstStyle/>
          <a:p>
            <a:pPr algn="ctr"/>
            <a:r>
              <a:rPr lang="fr-FR" sz="2800" dirty="0"/>
              <a:t>Quand va se dérouler la mise en place de la carte ?</a:t>
            </a:r>
          </a:p>
        </p:txBody>
      </p:sp>
      <p:sp>
        <p:nvSpPr>
          <p:cNvPr id="5" name="Rectangle à coins arrondis 4">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7" name="Rectangle à coins arrondis 6">
            <a:hlinkClick r:id="rId4" action="ppaction://hlinksldjump"/>
          </p:cNvPr>
          <p:cNvSpPr/>
          <p:nvPr/>
        </p:nvSpPr>
        <p:spPr>
          <a:xfrm>
            <a:off x="4853017" y="3756608"/>
            <a:ext cx="2716796" cy="26562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8" name="Rectangle à coins arrondis 7">
            <a:hlinkClick r:id="rId5" action="ppaction://hlinksldjump"/>
          </p:cNvPr>
          <p:cNvSpPr/>
          <p:nvPr/>
        </p:nvSpPr>
        <p:spPr>
          <a:xfrm>
            <a:off x="4853017" y="4060990"/>
            <a:ext cx="1507130" cy="243390"/>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9" name="Rectangle à coins arrondis 8">
            <a:hlinkClick r:id="rId6" action="ppaction://hlinksldjump"/>
          </p:cNvPr>
          <p:cNvSpPr/>
          <p:nvPr/>
        </p:nvSpPr>
        <p:spPr>
          <a:xfrm>
            <a:off x="4853017" y="4363489"/>
            <a:ext cx="1213016" cy="21208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 name="Rectangle 2"/>
          <p:cNvSpPr/>
          <p:nvPr/>
        </p:nvSpPr>
        <p:spPr>
          <a:xfrm>
            <a:off x="1665027" y="2751898"/>
            <a:ext cx="2470245" cy="22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7"/>
          <a:stretch>
            <a:fillRect/>
          </a:stretch>
        </p:blipFill>
        <p:spPr>
          <a:xfrm>
            <a:off x="4600065" y="2027320"/>
            <a:ext cx="619125" cy="464333"/>
          </a:xfrm>
          <a:prstGeom prst="rect">
            <a:avLst/>
          </a:prstGeom>
        </p:spPr>
      </p:pic>
      <p:pic>
        <p:nvPicPr>
          <p:cNvPr id="3074" name="Picture 2" descr="Résultat de recherche d'images pour &quot;image calendrier&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9861" y="3012142"/>
            <a:ext cx="2240575" cy="178872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725840" y="1734932"/>
            <a:ext cx="393056" cy="584775"/>
          </a:xfrm>
          <a:prstGeom prst="rect">
            <a:avLst/>
          </a:prstGeom>
          <a:noFill/>
        </p:spPr>
        <p:txBody>
          <a:bodyPr wrap="none" rtlCol="0">
            <a:spAutoFit/>
          </a:bodyPr>
          <a:lstStyle/>
          <a:p>
            <a:r>
              <a:rPr lang="fr-FR" sz="3200" b="1" dirty="0" smtClean="0">
                <a:solidFill>
                  <a:srgbClr val="FFFFFF"/>
                </a:solidFill>
              </a:rPr>
              <a:t>2</a:t>
            </a:r>
            <a:endParaRPr lang="fr-FR" sz="3200" b="1" dirty="0">
              <a:solidFill>
                <a:srgbClr val="FFFFFF"/>
              </a:solidFill>
            </a:endParaRPr>
          </a:p>
        </p:txBody>
      </p:sp>
    </p:spTree>
    <p:extLst>
      <p:ext uri="{BB962C8B-B14F-4D97-AF65-F5344CB8AC3E}">
        <p14:creationId xmlns:p14="http://schemas.microsoft.com/office/powerpoint/2010/main" val="27475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8058" y="1174362"/>
            <a:ext cx="8390768" cy="3970318"/>
          </a:xfrm>
          <a:prstGeom prst="rect">
            <a:avLst/>
          </a:prstGeom>
          <a:noFill/>
        </p:spPr>
        <p:txBody>
          <a:bodyPr wrap="square" rtlCol="0">
            <a:spAutoFit/>
          </a:bodyPr>
          <a:lstStyle/>
          <a:p>
            <a:pPr marL="285750" indent="-285750" algn="r">
              <a:buFont typeface="Wingdings" panose="05000000000000000000" pitchFamily="2" charset="2"/>
              <a:buChar char="ü"/>
            </a:pPr>
            <a:r>
              <a:rPr lang="fr-FR" dirty="0" smtClean="0"/>
              <a:t>A compter du 24 </a:t>
            </a:r>
            <a:r>
              <a:rPr lang="fr-FR" dirty="0" smtClean="0"/>
              <a:t>mars 2017 : vous recevrez </a:t>
            </a:r>
            <a:r>
              <a:rPr lang="fr-FR" b="1" dirty="0" smtClean="0"/>
              <a:t>votre carte à domicile</a:t>
            </a:r>
          </a:p>
          <a:p>
            <a:pPr marL="285750" indent="-285750" algn="r">
              <a:buFont typeface="Wingdings" panose="05000000000000000000" pitchFamily="2" charset="2"/>
              <a:buChar char="ü"/>
            </a:pPr>
            <a:endParaRPr lang="fr-FR" dirty="0" smtClean="0"/>
          </a:p>
          <a:p>
            <a:pPr marL="285750" indent="-285750" algn="r">
              <a:buFont typeface="Wingdings" panose="05000000000000000000" pitchFamily="2" charset="2"/>
              <a:buChar char="ü"/>
            </a:pPr>
            <a:r>
              <a:rPr lang="fr-FR" dirty="0" smtClean="0"/>
              <a:t>Trois </a:t>
            </a:r>
            <a:r>
              <a:rPr lang="fr-FR" smtClean="0"/>
              <a:t>jours plus tard </a:t>
            </a:r>
            <a:r>
              <a:rPr lang="fr-FR" dirty="0"/>
              <a:t>: vous recevrez </a:t>
            </a:r>
            <a:r>
              <a:rPr lang="fr-FR" b="1" dirty="0" smtClean="0"/>
              <a:t>votre code PIN à </a:t>
            </a:r>
            <a:r>
              <a:rPr lang="fr-FR" b="1" dirty="0"/>
              <a:t>domicile</a:t>
            </a:r>
          </a:p>
          <a:p>
            <a:endParaRPr lang="fr-FR" dirty="0" smtClean="0"/>
          </a:p>
          <a:p>
            <a:pPr marL="285750" indent="-285750">
              <a:buFont typeface="Wingdings" panose="05000000000000000000" pitchFamily="2" charset="2"/>
              <a:buChar char="ü"/>
            </a:pPr>
            <a:r>
              <a:rPr lang="fr-FR" dirty="0" smtClean="0"/>
              <a:t>Dès à présent : si vous le souhaitez vous pourrez créer votre Espace personnel sur </a:t>
            </a:r>
            <a:r>
              <a:rPr lang="fr-FR" dirty="0" smtClean="0">
                <a:hlinkClick r:id="rId3"/>
              </a:rPr>
              <a:t>www.myedenred.fr</a:t>
            </a:r>
            <a:r>
              <a:rPr lang="fr-FR" dirty="0"/>
              <a:t> </a:t>
            </a:r>
          </a:p>
          <a:p>
            <a:r>
              <a:rPr lang="fr-FR" dirty="0" smtClean="0">
                <a:sym typeface="Wingdings" panose="05000000000000000000" pitchFamily="2" charset="2"/>
              </a:rPr>
              <a:t> </a:t>
            </a:r>
            <a:r>
              <a:rPr lang="fr-FR" dirty="0">
                <a:sym typeface="Wingdings" panose="05000000000000000000" pitchFamily="2" charset="2"/>
              </a:rPr>
              <a:t>Vous pouvez utiliser votre carte dans votre réseau de commerces habituels*</a:t>
            </a:r>
            <a:endParaRPr lang="fr-FR" dirty="0" smtClean="0"/>
          </a:p>
          <a:p>
            <a:endParaRPr lang="fr-FR" dirty="0"/>
          </a:p>
          <a:p>
            <a:pPr marL="285750" indent="-285750">
              <a:buFont typeface="Wingdings" panose="05000000000000000000" pitchFamily="2" charset="2"/>
              <a:buChar char="ü"/>
            </a:pPr>
            <a:r>
              <a:rPr lang="fr-FR" dirty="0" smtClean="0"/>
              <a:t>Chaque mois suivant : votre employeur </a:t>
            </a:r>
            <a:r>
              <a:rPr lang="fr-FR" b="1" dirty="0" smtClean="0"/>
              <a:t>commande le nombre de titres </a:t>
            </a:r>
          </a:p>
          <a:p>
            <a:r>
              <a:rPr lang="fr-FR" b="1" dirty="0" smtClean="0"/>
              <a:t>auxquels vous avez droit </a:t>
            </a:r>
            <a:r>
              <a:rPr lang="fr-FR" dirty="0" smtClean="0"/>
              <a:t>au titre du mois, comme habituellement</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Dès le lendemain matin: </a:t>
            </a:r>
            <a:r>
              <a:rPr lang="fr-FR" b="1" dirty="0" smtClean="0"/>
              <a:t>votre compte Carte est crédité automatiquement !</a:t>
            </a:r>
          </a:p>
          <a:p>
            <a:r>
              <a:rPr lang="fr-FR" b="1" dirty="0">
                <a:solidFill>
                  <a:schemeClr val="accent3">
                    <a:lumMod val="75000"/>
                  </a:schemeClr>
                </a:solidFill>
              </a:rPr>
              <a:t>Exemple : </a:t>
            </a:r>
            <a:r>
              <a:rPr lang="fr-FR" b="1" dirty="0" smtClean="0">
                <a:solidFill>
                  <a:schemeClr val="accent3">
                    <a:lumMod val="75000"/>
                  </a:schemeClr>
                </a:solidFill>
              </a:rPr>
              <a:t>20 </a:t>
            </a:r>
            <a:r>
              <a:rPr lang="fr-FR" b="1" dirty="0">
                <a:solidFill>
                  <a:schemeClr val="accent3">
                    <a:lumMod val="75000"/>
                  </a:schemeClr>
                </a:solidFill>
              </a:rPr>
              <a:t>titres de </a:t>
            </a:r>
            <a:r>
              <a:rPr lang="fr-FR" b="1" dirty="0" smtClean="0">
                <a:solidFill>
                  <a:schemeClr val="accent3">
                    <a:lumMod val="75000"/>
                  </a:schemeClr>
                </a:solidFill>
              </a:rPr>
              <a:t>7€:</a:t>
            </a:r>
            <a:endParaRPr lang="fr-FR" b="1" dirty="0">
              <a:solidFill>
                <a:schemeClr val="accent3">
                  <a:lumMod val="75000"/>
                </a:schemeClr>
              </a:solidFill>
            </a:endParaRPr>
          </a:p>
          <a:p>
            <a:pPr marL="285750" indent="-285750">
              <a:buFont typeface="Wingdings" panose="05000000000000000000" pitchFamily="2" charset="2"/>
              <a:buChar char="è"/>
            </a:pPr>
            <a:r>
              <a:rPr lang="fr-FR" dirty="0">
                <a:solidFill>
                  <a:srgbClr val="009B49"/>
                </a:solidFill>
                <a:sym typeface="Wingdings" panose="05000000000000000000" pitchFamily="2" charset="2"/>
              </a:rPr>
              <a:t>Vous </a:t>
            </a:r>
            <a:r>
              <a:rPr lang="fr-FR" dirty="0" smtClean="0">
                <a:solidFill>
                  <a:srgbClr val="009B49"/>
                </a:solidFill>
                <a:sym typeface="Wingdings" panose="05000000000000000000" pitchFamily="2" charset="2"/>
              </a:rPr>
              <a:t>recevrez 140€ </a:t>
            </a:r>
            <a:r>
              <a:rPr lang="fr-FR" dirty="0">
                <a:solidFill>
                  <a:srgbClr val="009B49"/>
                </a:solidFill>
                <a:sym typeface="Wingdings" panose="05000000000000000000" pitchFamily="2" charset="2"/>
              </a:rPr>
              <a:t>sur votre </a:t>
            </a:r>
            <a:r>
              <a:rPr lang="fr-FR" dirty="0" smtClean="0">
                <a:solidFill>
                  <a:srgbClr val="009B49"/>
                </a:solidFill>
                <a:sym typeface="Wingdings" panose="05000000000000000000" pitchFamily="2" charset="2"/>
              </a:rPr>
              <a:t>carte</a:t>
            </a:r>
            <a:endParaRPr lang="fr-FR" b="1" dirty="0" smtClean="0">
              <a:solidFill>
                <a:schemeClr val="accent3">
                  <a:lumMod val="75000"/>
                </a:schemeClr>
              </a:solidFill>
            </a:endParaRPr>
          </a:p>
        </p:txBody>
      </p:sp>
      <p:sp>
        <p:nvSpPr>
          <p:cNvPr id="2" name="Titre 1"/>
          <p:cNvSpPr>
            <a:spLocks noGrp="1"/>
          </p:cNvSpPr>
          <p:nvPr>
            <p:ph type="title"/>
          </p:nvPr>
        </p:nvSpPr>
        <p:spPr/>
        <p:txBody>
          <a:bodyPr/>
          <a:lstStyle/>
          <a:p>
            <a:r>
              <a:rPr lang="fr-FR" dirty="0" smtClean="0"/>
              <a:t>Un parcours pas à pas</a:t>
            </a:r>
            <a:endParaRPr lang="fr-FR" dirty="0"/>
          </a:p>
        </p:txBody>
      </p:sp>
      <p:pic>
        <p:nvPicPr>
          <p:cNvPr id="67" name="Picture 5" descr="C:\_Clients\PPT\edenred-ppt\PWP30slides_Lea\preparation\picto_hom.png"/>
          <p:cNvPicPr>
            <a:picLocks noChangeAspect="1" noChangeArrowheads="1"/>
          </p:cNvPicPr>
          <p:nvPr/>
        </p:nvPicPr>
        <p:blipFill>
          <a:blip r:embed="rId4" cstate="print"/>
          <a:srcRect/>
          <a:stretch>
            <a:fillRect/>
          </a:stretch>
        </p:blipFill>
        <p:spPr bwMode="auto">
          <a:xfrm flipH="1">
            <a:off x="8490465" y="2912440"/>
            <a:ext cx="538361" cy="655579"/>
          </a:xfrm>
          <a:prstGeom prst="rect">
            <a:avLst/>
          </a:prstGeom>
          <a:noFill/>
        </p:spPr>
      </p:pic>
      <p:pic>
        <p:nvPicPr>
          <p:cNvPr id="85" name="Picture 5" descr="C:\_Clients\PPT\edenred-ppt\PWP30slides_Lea\preparation\picto_hom.png"/>
          <p:cNvPicPr>
            <a:picLocks noChangeAspect="1" noChangeArrowheads="1"/>
          </p:cNvPicPr>
          <p:nvPr/>
        </p:nvPicPr>
        <p:blipFill>
          <a:blip r:embed="rId4" cstate="print"/>
          <a:srcRect/>
          <a:stretch>
            <a:fillRect/>
          </a:stretch>
        </p:blipFill>
        <p:spPr bwMode="auto">
          <a:xfrm>
            <a:off x="755796" y="771018"/>
            <a:ext cx="584614" cy="655579"/>
          </a:xfrm>
          <a:prstGeom prst="rect">
            <a:avLst/>
          </a:prstGeom>
          <a:noFill/>
        </p:spPr>
      </p:pic>
      <p:sp>
        <p:nvSpPr>
          <p:cNvPr id="42" name="Rectangle à coins arrondis 41">
            <a:hlinkClick r:id="rId5"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Tree>
    <p:extLst>
      <p:ext uri="{BB962C8B-B14F-4D97-AF65-F5344CB8AC3E}">
        <p14:creationId xmlns:p14="http://schemas.microsoft.com/office/powerpoint/2010/main" val="2196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340" y="1725039"/>
            <a:ext cx="2004297" cy="401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srcRect l="23594" t="14792" r="35859" b="10521"/>
          <a:stretch>
            <a:fillRect/>
          </a:stretch>
        </p:blipFill>
        <p:spPr bwMode="auto">
          <a:xfrm>
            <a:off x="4842286" y="3505890"/>
            <a:ext cx="2217054" cy="3062867"/>
          </a:xfrm>
          <a:prstGeom prst="rect">
            <a:avLst/>
          </a:prstGeom>
          <a:noFill/>
          <a:ln w="9525">
            <a:solidFill>
              <a:schemeClr val="tx2">
                <a:lumMod val="90000"/>
              </a:schemeClr>
            </a:solidFill>
            <a:miter lim="800000"/>
            <a:headEnd/>
            <a:tailEnd/>
          </a:ln>
        </p:spPr>
      </p:pic>
      <p:sp>
        <p:nvSpPr>
          <p:cNvPr id="56" name="Rectangle à coins arrondis 55"/>
          <p:cNvSpPr/>
          <p:nvPr/>
        </p:nvSpPr>
        <p:spPr>
          <a:xfrm rot="16200000">
            <a:off x="4583334" y="-2571094"/>
            <a:ext cx="432078" cy="7704516"/>
          </a:xfrm>
          <a:prstGeom prst="roundRect">
            <a:avLst/>
          </a:prstGeom>
          <a:solidFill>
            <a:srgbClr val="DC2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9" name="Espace réservé du numéro de diapositive 28"/>
          <p:cNvSpPr>
            <a:spLocks noGrp="1"/>
          </p:cNvSpPr>
          <p:nvPr>
            <p:ph type="sldNum" sz="quarter" idx="11"/>
          </p:nvPr>
        </p:nvSpPr>
        <p:spPr/>
        <p:txBody>
          <a:bodyPr/>
          <a:lstStyle/>
          <a:p>
            <a:fld id="{9B5351E1-153E-43B9-A94C-C401BD7420DC}" type="slidenum">
              <a:rPr lang="fr-FR" smtClean="0">
                <a:solidFill>
                  <a:srgbClr val="002060">
                    <a:tint val="75000"/>
                  </a:srgbClr>
                </a:solidFill>
              </a:rPr>
              <a:pPr/>
              <a:t>8</a:t>
            </a:fld>
            <a:endParaRPr lang="fr-FR" dirty="0">
              <a:solidFill>
                <a:srgbClr val="002060">
                  <a:tint val="75000"/>
                </a:srgbClr>
              </a:solidFill>
            </a:endParaRPr>
          </a:p>
        </p:txBody>
      </p:sp>
      <p:sp>
        <p:nvSpPr>
          <p:cNvPr id="2" name="Titre 1"/>
          <p:cNvSpPr>
            <a:spLocks noGrp="1"/>
          </p:cNvSpPr>
          <p:nvPr>
            <p:ph type="title"/>
          </p:nvPr>
        </p:nvSpPr>
        <p:spPr/>
        <p:txBody>
          <a:bodyPr>
            <a:normAutofit fontScale="90000"/>
          </a:bodyPr>
          <a:lstStyle/>
          <a:p>
            <a:pPr lvl="0"/>
            <a:r>
              <a:rPr lang="fr-FR" dirty="0" smtClean="0"/>
              <a:t>La réception</a:t>
            </a:r>
            <a:endParaRPr lang="fr-FR" dirty="0"/>
          </a:p>
        </p:txBody>
      </p:sp>
      <p:sp>
        <p:nvSpPr>
          <p:cNvPr id="37" name="Text Box 401"/>
          <p:cNvSpPr txBox="1">
            <a:spLocks noChangeArrowheads="1"/>
          </p:cNvSpPr>
          <p:nvPr/>
        </p:nvSpPr>
        <p:spPr bwMode="auto">
          <a:xfrm>
            <a:off x="1511813" y="1147402"/>
            <a:ext cx="5160273" cy="276999"/>
          </a:xfrm>
          <a:prstGeom prst="rect">
            <a:avLst/>
          </a:prstGeom>
          <a:noFill/>
          <a:ln w="9525">
            <a:noFill/>
            <a:miter lim="800000"/>
            <a:headEnd/>
            <a:tailEnd/>
          </a:ln>
        </p:spPr>
        <p:txBody>
          <a:bodyPr wrap="square" lIns="0" tIns="0" rIns="0" bIns="0">
            <a:spAutoFit/>
          </a:bodyPr>
          <a:lstStyle/>
          <a:p>
            <a:pPr>
              <a:spcBef>
                <a:spcPct val="50000"/>
              </a:spcBef>
              <a:defRPr/>
            </a:pPr>
            <a:r>
              <a:rPr lang="fr-FR" b="1" cap="all" dirty="0">
                <a:solidFill>
                  <a:srgbClr val="FFFFFF"/>
                </a:solidFill>
                <a:cs typeface="Calibri" pitchFamily="34" charset="0"/>
              </a:rPr>
              <a:t>Je reçois Ma carte et Mon guide d’utilisation</a:t>
            </a:r>
          </a:p>
        </p:txBody>
      </p:sp>
      <p:grpSp>
        <p:nvGrpSpPr>
          <p:cNvPr id="46" name="Groupe 45"/>
          <p:cNvGrpSpPr/>
          <p:nvPr/>
        </p:nvGrpSpPr>
        <p:grpSpPr>
          <a:xfrm>
            <a:off x="-472274" y="5073261"/>
            <a:ext cx="10081036" cy="1252714"/>
            <a:chOff x="-472274" y="5073261"/>
            <a:chExt cx="10081036" cy="1252714"/>
          </a:xfrm>
        </p:grpSpPr>
        <p:sp>
          <p:nvSpPr>
            <p:cNvPr id="88" name="Forme libre 87"/>
            <p:cNvSpPr/>
            <p:nvPr/>
          </p:nvSpPr>
          <p:spPr>
            <a:xfrm>
              <a:off x="-472274" y="5073261"/>
              <a:ext cx="10081036" cy="1252714"/>
            </a:xfrm>
            <a:custGeom>
              <a:avLst/>
              <a:gdLst>
                <a:gd name="connsiteX0" fmla="*/ 0 w 6788426"/>
                <a:gd name="connsiteY0" fmla="*/ 906117 h 1750943"/>
                <a:gd name="connsiteX1" fmla="*/ 904461 w 6788426"/>
                <a:gd name="connsiteY1" fmla="*/ 1641613 h 1750943"/>
                <a:gd name="connsiteX2" fmla="*/ 2057400 w 6788426"/>
                <a:gd name="connsiteY2" fmla="*/ 995569 h 1750943"/>
                <a:gd name="connsiteX3" fmla="*/ 2852531 w 6788426"/>
                <a:gd name="connsiteY3" fmla="*/ 250135 h 1750943"/>
                <a:gd name="connsiteX4" fmla="*/ 3498574 w 6788426"/>
                <a:gd name="connsiteY4" fmla="*/ 1656 h 1750943"/>
                <a:gd name="connsiteX5" fmla="*/ 4522304 w 6788426"/>
                <a:gd name="connsiteY5" fmla="*/ 260074 h 1750943"/>
                <a:gd name="connsiteX6" fmla="*/ 6023113 w 6788426"/>
                <a:gd name="connsiteY6" fmla="*/ 1393135 h 1750943"/>
                <a:gd name="connsiteX7" fmla="*/ 6788426 w 6788426"/>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67578 h 1750943"/>
                <a:gd name="connsiteX1" fmla="*/ 1053548 w 6937513"/>
                <a:gd name="connsiteY1" fmla="*/ 1641613 h 1750943"/>
                <a:gd name="connsiteX2" fmla="*/ 2206487 w 6937513"/>
                <a:gd name="connsiteY2" fmla="*/ 995569 h 1750943"/>
                <a:gd name="connsiteX3" fmla="*/ 3001618 w 6937513"/>
                <a:gd name="connsiteY3" fmla="*/ 250135 h 1750943"/>
                <a:gd name="connsiteX4" fmla="*/ 3647661 w 6937513"/>
                <a:gd name="connsiteY4" fmla="*/ 1656 h 1750943"/>
                <a:gd name="connsiteX5" fmla="*/ 4671391 w 6937513"/>
                <a:gd name="connsiteY5" fmla="*/ 260074 h 1750943"/>
                <a:gd name="connsiteX6" fmla="*/ 6172200 w 6937513"/>
                <a:gd name="connsiteY6" fmla="*/ 1393135 h 1750943"/>
                <a:gd name="connsiteX7" fmla="*/ 6937513 w 6937513"/>
                <a:gd name="connsiteY7" fmla="*/ 1750943 h 1750943"/>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671391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687456 h 1770821"/>
                <a:gd name="connsiteX1" fmla="*/ 1053548 w 6937513"/>
                <a:gd name="connsiteY1" fmla="*/ 1661491 h 1770821"/>
                <a:gd name="connsiteX2" fmla="*/ 2206487 w 6937513"/>
                <a:gd name="connsiteY2" fmla="*/ 1015447 h 1770821"/>
                <a:gd name="connsiteX3" fmla="*/ 3001618 w 6937513"/>
                <a:gd name="connsiteY3" fmla="*/ 270013 h 1770821"/>
                <a:gd name="connsiteX4" fmla="*/ 3637722 w 6937513"/>
                <a:gd name="connsiteY4" fmla="*/ 1656 h 1770821"/>
                <a:gd name="connsiteX5" fmla="*/ 4740965 w 6937513"/>
                <a:gd name="connsiteY5" fmla="*/ 279952 h 1770821"/>
                <a:gd name="connsiteX6" fmla="*/ 6172200 w 6937513"/>
                <a:gd name="connsiteY6" fmla="*/ 1413013 h 1770821"/>
                <a:gd name="connsiteX7" fmla="*/ 6937513 w 6937513"/>
                <a:gd name="connsiteY7" fmla="*/ 1770821 h 1770821"/>
                <a:gd name="connsiteX0" fmla="*/ 0 w 6937513"/>
                <a:gd name="connsiteY0" fmla="*/ 727212 h 1810577"/>
                <a:gd name="connsiteX1" fmla="*/ 1053548 w 6937513"/>
                <a:gd name="connsiteY1" fmla="*/ 1701247 h 1810577"/>
                <a:gd name="connsiteX2" fmla="*/ 2206487 w 6937513"/>
                <a:gd name="connsiteY2" fmla="*/ 1055203 h 1810577"/>
                <a:gd name="connsiteX3" fmla="*/ 3001618 w 6937513"/>
                <a:gd name="connsiteY3" fmla="*/ 309769 h 1810577"/>
                <a:gd name="connsiteX4" fmla="*/ 3677479 w 6937513"/>
                <a:gd name="connsiteY4" fmla="*/ 1656 h 1810577"/>
                <a:gd name="connsiteX5" fmla="*/ 4740965 w 6937513"/>
                <a:gd name="connsiteY5" fmla="*/ 319708 h 1810577"/>
                <a:gd name="connsiteX6" fmla="*/ 6172200 w 6937513"/>
                <a:gd name="connsiteY6" fmla="*/ 1452769 h 1810577"/>
                <a:gd name="connsiteX7" fmla="*/ 6937513 w 6937513"/>
                <a:gd name="connsiteY7" fmla="*/ 1810577 h 1810577"/>
                <a:gd name="connsiteX0" fmla="*/ 0 w 6334539"/>
                <a:gd name="connsiteY0" fmla="*/ 727212 h 2963516"/>
                <a:gd name="connsiteX1" fmla="*/ 1053548 w 6334539"/>
                <a:gd name="connsiteY1" fmla="*/ 1701247 h 2963516"/>
                <a:gd name="connsiteX2" fmla="*/ 2206487 w 6334539"/>
                <a:gd name="connsiteY2" fmla="*/ 1055203 h 2963516"/>
                <a:gd name="connsiteX3" fmla="*/ 3001618 w 6334539"/>
                <a:gd name="connsiteY3" fmla="*/ 309769 h 2963516"/>
                <a:gd name="connsiteX4" fmla="*/ 3677479 w 6334539"/>
                <a:gd name="connsiteY4" fmla="*/ 1656 h 2963516"/>
                <a:gd name="connsiteX5" fmla="*/ 4740965 w 6334539"/>
                <a:gd name="connsiteY5" fmla="*/ 319708 h 2963516"/>
                <a:gd name="connsiteX6" fmla="*/ 6172200 w 6334539"/>
                <a:gd name="connsiteY6" fmla="*/ 1452769 h 2963516"/>
                <a:gd name="connsiteX7" fmla="*/ 5715000 w 6334539"/>
                <a:gd name="connsiteY7" fmla="*/ 2963516 h 2963516"/>
                <a:gd name="connsiteX0" fmla="*/ 0 w 7109791"/>
                <a:gd name="connsiteY0" fmla="*/ 727212 h 2963516"/>
                <a:gd name="connsiteX1" fmla="*/ 1053548 w 7109791"/>
                <a:gd name="connsiteY1" fmla="*/ 1701247 h 2963516"/>
                <a:gd name="connsiteX2" fmla="*/ 2206487 w 7109791"/>
                <a:gd name="connsiteY2" fmla="*/ 1055203 h 2963516"/>
                <a:gd name="connsiteX3" fmla="*/ 3001618 w 7109791"/>
                <a:gd name="connsiteY3" fmla="*/ 309769 h 2963516"/>
                <a:gd name="connsiteX4" fmla="*/ 3677479 w 7109791"/>
                <a:gd name="connsiteY4" fmla="*/ 1656 h 2963516"/>
                <a:gd name="connsiteX5" fmla="*/ 4740965 w 7109791"/>
                <a:gd name="connsiteY5" fmla="*/ 319708 h 2963516"/>
                <a:gd name="connsiteX6" fmla="*/ 6947452 w 7109791"/>
                <a:gd name="connsiteY6" fmla="*/ 1442830 h 2963516"/>
                <a:gd name="connsiteX7" fmla="*/ 5715000 w 7109791"/>
                <a:gd name="connsiteY7" fmla="*/ 2963516 h 2963516"/>
                <a:gd name="connsiteX0" fmla="*/ 0 w 7079974"/>
                <a:gd name="connsiteY0" fmla="*/ 846483 h 3082787"/>
                <a:gd name="connsiteX1" fmla="*/ 1053548 w 7079974"/>
                <a:gd name="connsiteY1" fmla="*/ 1820518 h 3082787"/>
                <a:gd name="connsiteX2" fmla="*/ 2206487 w 7079974"/>
                <a:gd name="connsiteY2" fmla="*/ 1174474 h 3082787"/>
                <a:gd name="connsiteX3" fmla="*/ 3001618 w 7079974"/>
                <a:gd name="connsiteY3" fmla="*/ 429040 h 3082787"/>
                <a:gd name="connsiteX4" fmla="*/ 3677479 w 7079974"/>
                <a:gd name="connsiteY4" fmla="*/ 120927 h 3082787"/>
                <a:gd name="connsiteX5" fmla="*/ 4919869 w 7079974"/>
                <a:gd name="connsiteY5" fmla="*/ 240196 h 3082787"/>
                <a:gd name="connsiteX6" fmla="*/ 6947452 w 7079974"/>
                <a:gd name="connsiteY6" fmla="*/ 1562101 h 3082787"/>
                <a:gd name="connsiteX7" fmla="*/ 5715000 w 7079974"/>
                <a:gd name="connsiteY7" fmla="*/ 3082787 h 3082787"/>
                <a:gd name="connsiteX0" fmla="*/ 0 w 6992178"/>
                <a:gd name="connsiteY0" fmla="*/ 846483 h 2953579"/>
                <a:gd name="connsiteX1" fmla="*/ 1053548 w 6992178"/>
                <a:gd name="connsiteY1" fmla="*/ 1820518 h 2953579"/>
                <a:gd name="connsiteX2" fmla="*/ 2206487 w 6992178"/>
                <a:gd name="connsiteY2" fmla="*/ 1174474 h 2953579"/>
                <a:gd name="connsiteX3" fmla="*/ 3001618 w 6992178"/>
                <a:gd name="connsiteY3" fmla="*/ 429040 h 2953579"/>
                <a:gd name="connsiteX4" fmla="*/ 3677479 w 6992178"/>
                <a:gd name="connsiteY4" fmla="*/ 120927 h 2953579"/>
                <a:gd name="connsiteX5" fmla="*/ 4919869 w 6992178"/>
                <a:gd name="connsiteY5" fmla="*/ 240196 h 2953579"/>
                <a:gd name="connsiteX6" fmla="*/ 6947452 w 6992178"/>
                <a:gd name="connsiteY6" fmla="*/ 1562101 h 2953579"/>
                <a:gd name="connsiteX7" fmla="*/ 5188226 w 6992178"/>
                <a:gd name="connsiteY7" fmla="*/ 2953579 h 2953579"/>
                <a:gd name="connsiteX0" fmla="*/ 0 w 6992178"/>
                <a:gd name="connsiteY0" fmla="*/ 846483 h 3197088"/>
                <a:gd name="connsiteX1" fmla="*/ 1053548 w 6992178"/>
                <a:gd name="connsiteY1" fmla="*/ 1820518 h 3197088"/>
                <a:gd name="connsiteX2" fmla="*/ 2206487 w 6992178"/>
                <a:gd name="connsiteY2" fmla="*/ 1174474 h 3197088"/>
                <a:gd name="connsiteX3" fmla="*/ 3001618 w 6992178"/>
                <a:gd name="connsiteY3" fmla="*/ 429040 h 3197088"/>
                <a:gd name="connsiteX4" fmla="*/ 3677479 w 6992178"/>
                <a:gd name="connsiteY4" fmla="*/ 120927 h 3197088"/>
                <a:gd name="connsiteX5" fmla="*/ 4919869 w 6992178"/>
                <a:gd name="connsiteY5" fmla="*/ 240196 h 3197088"/>
                <a:gd name="connsiteX6" fmla="*/ 6947452 w 6992178"/>
                <a:gd name="connsiteY6" fmla="*/ 1562101 h 3197088"/>
                <a:gd name="connsiteX7" fmla="*/ 5188226 w 6992178"/>
                <a:gd name="connsiteY7" fmla="*/ 2953579 h 3197088"/>
                <a:gd name="connsiteX0" fmla="*/ 0 w 7171082"/>
                <a:gd name="connsiteY0" fmla="*/ 871330 h 3221935"/>
                <a:gd name="connsiteX1" fmla="*/ 1053548 w 7171082"/>
                <a:gd name="connsiteY1" fmla="*/ 1845365 h 3221935"/>
                <a:gd name="connsiteX2" fmla="*/ 2206487 w 7171082"/>
                <a:gd name="connsiteY2" fmla="*/ 1199321 h 3221935"/>
                <a:gd name="connsiteX3" fmla="*/ 3001618 w 7171082"/>
                <a:gd name="connsiteY3" fmla="*/ 453887 h 3221935"/>
                <a:gd name="connsiteX4" fmla="*/ 3677479 w 7171082"/>
                <a:gd name="connsiteY4" fmla="*/ 145774 h 3221935"/>
                <a:gd name="connsiteX5" fmla="*/ 4919869 w 7171082"/>
                <a:gd name="connsiteY5" fmla="*/ 265043 h 3221935"/>
                <a:gd name="connsiteX6" fmla="*/ 7126356 w 7171082"/>
                <a:gd name="connsiteY6" fmla="*/ 1736035 h 3221935"/>
                <a:gd name="connsiteX7" fmla="*/ 5188226 w 7171082"/>
                <a:gd name="connsiteY7" fmla="*/ 2978426 h 3221935"/>
                <a:gd name="connsiteX0" fmla="*/ 0 w 7174395"/>
                <a:gd name="connsiteY0" fmla="*/ 1020417 h 3371022"/>
                <a:gd name="connsiteX1" fmla="*/ 1053548 w 7174395"/>
                <a:gd name="connsiteY1" fmla="*/ 1994452 h 3371022"/>
                <a:gd name="connsiteX2" fmla="*/ 2206487 w 7174395"/>
                <a:gd name="connsiteY2" fmla="*/ 1348408 h 3371022"/>
                <a:gd name="connsiteX3" fmla="*/ 3001618 w 7174395"/>
                <a:gd name="connsiteY3" fmla="*/ 602974 h 3371022"/>
                <a:gd name="connsiteX4" fmla="*/ 3677479 w 7174395"/>
                <a:gd name="connsiteY4" fmla="*/ 294861 h 3371022"/>
                <a:gd name="connsiteX5" fmla="*/ 5476461 w 7174395"/>
                <a:gd name="connsiteY5" fmla="*/ 265043 h 3371022"/>
                <a:gd name="connsiteX6" fmla="*/ 7126356 w 7174395"/>
                <a:gd name="connsiteY6" fmla="*/ 1885122 h 3371022"/>
                <a:gd name="connsiteX7" fmla="*/ 5188226 w 7174395"/>
                <a:gd name="connsiteY7" fmla="*/ 3127513 h 3371022"/>
                <a:gd name="connsiteX0" fmla="*/ 0 w 7126356"/>
                <a:gd name="connsiteY0" fmla="*/ 1020417 h 3371022"/>
                <a:gd name="connsiteX1" fmla="*/ 1053548 w 7126356"/>
                <a:gd name="connsiteY1" fmla="*/ 1994452 h 3371022"/>
                <a:gd name="connsiteX2" fmla="*/ 2206487 w 7126356"/>
                <a:gd name="connsiteY2" fmla="*/ 1348408 h 3371022"/>
                <a:gd name="connsiteX3" fmla="*/ 3001618 w 7126356"/>
                <a:gd name="connsiteY3" fmla="*/ 602974 h 3371022"/>
                <a:gd name="connsiteX4" fmla="*/ 3677479 w 7126356"/>
                <a:gd name="connsiteY4" fmla="*/ 294861 h 3371022"/>
                <a:gd name="connsiteX5" fmla="*/ 5476461 w 7126356"/>
                <a:gd name="connsiteY5" fmla="*/ 265043 h 3371022"/>
                <a:gd name="connsiteX6" fmla="*/ 7126356 w 7126356"/>
                <a:gd name="connsiteY6" fmla="*/ 1885122 h 3371022"/>
                <a:gd name="connsiteX7" fmla="*/ 5188226 w 7126356"/>
                <a:gd name="connsiteY7" fmla="*/ 3127513 h 3371022"/>
                <a:gd name="connsiteX0" fmla="*/ 0 w 7157830"/>
                <a:gd name="connsiteY0" fmla="*/ 1020417 h 3371022"/>
                <a:gd name="connsiteX1" fmla="*/ 1053548 w 7157830"/>
                <a:gd name="connsiteY1" fmla="*/ 1994452 h 3371022"/>
                <a:gd name="connsiteX2" fmla="*/ 2206487 w 7157830"/>
                <a:gd name="connsiteY2" fmla="*/ 1348408 h 3371022"/>
                <a:gd name="connsiteX3" fmla="*/ 3001618 w 7157830"/>
                <a:gd name="connsiteY3" fmla="*/ 602974 h 3371022"/>
                <a:gd name="connsiteX4" fmla="*/ 3677479 w 7157830"/>
                <a:gd name="connsiteY4" fmla="*/ 294861 h 3371022"/>
                <a:gd name="connsiteX5" fmla="*/ 5476461 w 7157830"/>
                <a:gd name="connsiteY5" fmla="*/ 265043 h 3371022"/>
                <a:gd name="connsiteX6" fmla="*/ 7126356 w 7157830"/>
                <a:gd name="connsiteY6" fmla="*/ 1885122 h 3371022"/>
                <a:gd name="connsiteX7" fmla="*/ 5188226 w 7157830"/>
                <a:gd name="connsiteY7" fmla="*/ 3127513 h 3371022"/>
                <a:gd name="connsiteX0" fmla="*/ 0 w 7157830"/>
                <a:gd name="connsiteY0" fmla="*/ 1035326 h 3385931"/>
                <a:gd name="connsiteX1" fmla="*/ 1053548 w 7157830"/>
                <a:gd name="connsiteY1" fmla="*/ 2009361 h 3385931"/>
                <a:gd name="connsiteX2" fmla="*/ 2206487 w 7157830"/>
                <a:gd name="connsiteY2" fmla="*/ 1363317 h 3385931"/>
                <a:gd name="connsiteX3" fmla="*/ 3001618 w 7157830"/>
                <a:gd name="connsiteY3" fmla="*/ 617883 h 3385931"/>
                <a:gd name="connsiteX4" fmla="*/ 3657601 w 7157830"/>
                <a:gd name="connsiteY4" fmla="*/ 220318 h 3385931"/>
                <a:gd name="connsiteX5" fmla="*/ 5476461 w 7157830"/>
                <a:gd name="connsiteY5" fmla="*/ 279952 h 3385931"/>
                <a:gd name="connsiteX6" fmla="*/ 7126356 w 7157830"/>
                <a:gd name="connsiteY6" fmla="*/ 1900031 h 3385931"/>
                <a:gd name="connsiteX7" fmla="*/ 5188226 w 7157830"/>
                <a:gd name="connsiteY7" fmla="*/ 3142422 h 3385931"/>
                <a:gd name="connsiteX0" fmla="*/ 0 w 7157830"/>
                <a:gd name="connsiteY0" fmla="*/ 1055204 h 3405809"/>
                <a:gd name="connsiteX1" fmla="*/ 1053548 w 7157830"/>
                <a:gd name="connsiteY1" fmla="*/ 2029239 h 3405809"/>
                <a:gd name="connsiteX2" fmla="*/ 2206487 w 7157830"/>
                <a:gd name="connsiteY2" fmla="*/ 1383195 h 3405809"/>
                <a:gd name="connsiteX3" fmla="*/ 3001618 w 7157830"/>
                <a:gd name="connsiteY3" fmla="*/ 637761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55204 h 3405809"/>
                <a:gd name="connsiteX1" fmla="*/ 1053548 w 7157830"/>
                <a:gd name="connsiteY1" fmla="*/ 2029239 h 3405809"/>
                <a:gd name="connsiteX2" fmla="*/ 2206487 w 7157830"/>
                <a:gd name="connsiteY2" fmla="*/ 1383195 h 3405809"/>
                <a:gd name="connsiteX3" fmla="*/ 2932044 w 7157830"/>
                <a:gd name="connsiteY3" fmla="*/ 677518 h 3405809"/>
                <a:gd name="connsiteX4" fmla="*/ 3657601 w 7157830"/>
                <a:gd name="connsiteY4" fmla="*/ 240196 h 3405809"/>
                <a:gd name="connsiteX5" fmla="*/ 5854147 w 7157830"/>
                <a:gd name="connsiteY5" fmla="*/ 279952 h 3405809"/>
                <a:gd name="connsiteX6" fmla="*/ 7126356 w 7157830"/>
                <a:gd name="connsiteY6" fmla="*/ 1919909 h 3405809"/>
                <a:gd name="connsiteX7" fmla="*/ 5188226 w 7157830"/>
                <a:gd name="connsiteY7" fmla="*/ 3162300 h 3405809"/>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206487 w 7157830"/>
                <a:gd name="connsiteY2" fmla="*/ 1403073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32044 w 7157830"/>
                <a:gd name="connsiteY3" fmla="*/ 697396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75082 h 3425687"/>
                <a:gd name="connsiteX1" fmla="*/ 1053548 w 7157830"/>
                <a:gd name="connsiteY1" fmla="*/ 2049117 h 3425687"/>
                <a:gd name="connsiteX2" fmla="*/ 2415209 w 7157830"/>
                <a:gd name="connsiteY2" fmla="*/ 1303682 h 3425687"/>
                <a:gd name="connsiteX3" fmla="*/ 2961861 w 7157830"/>
                <a:gd name="connsiteY3" fmla="*/ 478735 h 3425687"/>
                <a:gd name="connsiteX4" fmla="*/ 4114801 w 7157830"/>
                <a:gd name="connsiteY4" fmla="*/ 140805 h 3425687"/>
                <a:gd name="connsiteX5" fmla="*/ 5854147 w 7157830"/>
                <a:gd name="connsiteY5" fmla="*/ 299830 h 3425687"/>
                <a:gd name="connsiteX6" fmla="*/ 7126356 w 7157830"/>
                <a:gd name="connsiteY6" fmla="*/ 1939787 h 3425687"/>
                <a:gd name="connsiteX7" fmla="*/ 5188226 w 7157830"/>
                <a:gd name="connsiteY7" fmla="*/ 3182178 h 3425687"/>
                <a:gd name="connsiteX0" fmla="*/ 0 w 7157830"/>
                <a:gd name="connsiteY0" fmla="*/ 1099930 h 3450535"/>
                <a:gd name="connsiteX1" fmla="*/ 1053548 w 7157830"/>
                <a:gd name="connsiteY1" fmla="*/ 2073965 h 3450535"/>
                <a:gd name="connsiteX2" fmla="*/ 2415209 w 7157830"/>
                <a:gd name="connsiteY2" fmla="*/ 1328530 h 3450535"/>
                <a:gd name="connsiteX3" fmla="*/ 2961861 w 7157830"/>
                <a:gd name="connsiteY3" fmla="*/ 503583 h 3450535"/>
                <a:gd name="connsiteX4" fmla="*/ 4204253 w 7157830"/>
                <a:gd name="connsiteY4" fmla="*/ 56322 h 3450535"/>
                <a:gd name="connsiteX5" fmla="*/ 5854147 w 7157830"/>
                <a:gd name="connsiteY5" fmla="*/ 324678 h 3450535"/>
                <a:gd name="connsiteX6" fmla="*/ 7126356 w 7157830"/>
                <a:gd name="connsiteY6" fmla="*/ 1964635 h 3450535"/>
                <a:gd name="connsiteX7" fmla="*/ 5188226 w 7157830"/>
                <a:gd name="connsiteY7" fmla="*/ 3207026 h 3450535"/>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0 w 7157830"/>
                <a:gd name="connsiteY0" fmla="*/ 1093304 h 3443909"/>
                <a:gd name="connsiteX1" fmla="*/ 1053548 w 7157830"/>
                <a:gd name="connsiteY1" fmla="*/ 2067339 h 3443909"/>
                <a:gd name="connsiteX2" fmla="*/ 2415209 w 7157830"/>
                <a:gd name="connsiteY2" fmla="*/ 1321904 h 3443909"/>
                <a:gd name="connsiteX3" fmla="*/ 2961861 w 7157830"/>
                <a:gd name="connsiteY3" fmla="*/ 496957 h 3443909"/>
                <a:gd name="connsiteX4" fmla="*/ 4204253 w 7157830"/>
                <a:gd name="connsiteY4" fmla="*/ 49696 h 3443909"/>
                <a:gd name="connsiteX5" fmla="*/ 5854147 w 7157830"/>
                <a:gd name="connsiteY5" fmla="*/ 318052 h 3443909"/>
                <a:gd name="connsiteX6" fmla="*/ 7126356 w 7157830"/>
                <a:gd name="connsiteY6" fmla="*/ 1958009 h 3443909"/>
                <a:gd name="connsiteX7" fmla="*/ 5188226 w 7157830"/>
                <a:gd name="connsiteY7" fmla="*/ 3200400 h 3443909"/>
                <a:gd name="connsiteX0" fmla="*/ 890257 w 8048087"/>
                <a:gd name="connsiteY0" fmla="*/ 1093304 h 3443909"/>
                <a:gd name="connsiteX1" fmla="*/ 175591 w 8048087"/>
                <a:gd name="connsiteY1" fmla="*/ 1461516 h 3443909"/>
                <a:gd name="connsiteX2" fmla="*/ 1943805 w 8048087"/>
                <a:gd name="connsiteY2" fmla="*/ 2067339 h 3443909"/>
                <a:gd name="connsiteX3" fmla="*/ 3305466 w 8048087"/>
                <a:gd name="connsiteY3" fmla="*/ 1321904 h 3443909"/>
                <a:gd name="connsiteX4" fmla="*/ 3852118 w 8048087"/>
                <a:gd name="connsiteY4" fmla="*/ 496957 h 3443909"/>
                <a:gd name="connsiteX5" fmla="*/ 5094510 w 8048087"/>
                <a:gd name="connsiteY5" fmla="*/ 49696 h 3443909"/>
                <a:gd name="connsiteX6" fmla="*/ 6744404 w 8048087"/>
                <a:gd name="connsiteY6" fmla="*/ 318052 h 3443909"/>
                <a:gd name="connsiteX7" fmla="*/ 8016613 w 8048087"/>
                <a:gd name="connsiteY7" fmla="*/ 1958009 h 3443909"/>
                <a:gd name="connsiteX8" fmla="*/ 6078483 w 8048087"/>
                <a:gd name="connsiteY8" fmla="*/ 3200400 h 3443909"/>
                <a:gd name="connsiteX0" fmla="*/ 0 w 7872496"/>
                <a:gd name="connsiteY0" fmla="*/ 1461516 h 3443909"/>
                <a:gd name="connsiteX1" fmla="*/ 1768214 w 7872496"/>
                <a:gd name="connsiteY1" fmla="*/ 2067339 h 3443909"/>
                <a:gd name="connsiteX2" fmla="*/ 3129875 w 7872496"/>
                <a:gd name="connsiteY2" fmla="*/ 1321904 h 3443909"/>
                <a:gd name="connsiteX3" fmla="*/ 3676527 w 7872496"/>
                <a:gd name="connsiteY3" fmla="*/ 496957 h 3443909"/>
                <a:gd name="connsiteX4" fmla="*/ 4918919 w 7872496"/>
                <a:gd name="connsiteY4" fmla="*/ 49696 h 3443909"/>
                <a:gd name="connsiteX5" fmla="*/ 6568813 w 7872496"/>
                <a:gd name="connsiteY5" fmla="*/ 318052 h 3443909"/>
                <a:gd name="connsiteX6" fmla="*/ 7841022 w 7872496"/>
                <a:gd name="connsiteY6" fmla="*/ 1958009 h 3443909"/>
                <a:gd name="connsiteX7" fmla="*/ 5902892 w 7872496"/>
                <a:gd name="connsiteY7" fmla="*/ 3200400 h 3443909"/>
                <a:gd name="connsiteX0" fmla="*/ 0 w 8303129"/>
                <a:gd name="connsiteY0" fmla="*/ 3517545 h 3679883"/>
                <a:gd name="connsiteX1" fmla="*/ 2198847 w 8303129"/>
                <a:gd name="connsiteY1" fmla="*/ 2067339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3517545 h 3679883"/>
                <a:gd name="connsiteX1" fmla="*/ 2125548 w 8303129"/>
                <a:gd name="connsiteY1" fmla="*/ 1893941 h 3679883"/>
                <a:gd name="connsiteX2" fmla="*/ 3560508 w 8303129"/>
                <a:gd name="connsiteY2" fmla="*/ 1321904 h 3679883"/>
                <a:gd name="connsiteX3" fmla="*/ 4107160 w 8303129"/>
                <a:gd name="connsiteY3" fmla="*/ 496957 h 3679883"/>
                <a:gd name="connsiteX4" fmla="*/ 5349552 w 8303129"/>
                <a:gd name="connsiteY4" fmla="*/ 49696 h 3679883"/>
                <a:gd name="connsiteX5" fmla="*/ 6999446 w 8303129"/>
                <a:gd name="connsiteY5" fmla="*/ 318052 h 3679883"/>
                <a:gd name="connsiteX6" fmla="*/ 8271655 w 8303129"/>
                <a:gd name="connsiteY6" fmla="*/ 1958009 h 3679883"/>
                <a:gd name="connsiteX7" fmla="*/ 6333525 w 8303129"/>
                <a:gd name="connsiteY7" fmla="*/ 3200400 h 3679883"/>
                <a:gd name="connsiteX0" fmla="*/ 0 w 8303129"/>
                <a:gd name="connsiteY0" fmla="*/ 4002324 h 4164662"/>
                <a:gd name="connsiteX1" fmla="*/ 2125548 w 8303129"/>
                <a:gd name="connsiteY1" fmla="*/ 2378720 h 4164662"/>
                <a:gd name="connsiteX2" fmla="*/ 3872029 w 8303129"/>
                <a:gd name="connsiteY2" fmla="*/ 543340 h 4164662"/>
                <a:gd name="connsiteX3" fmla="*/ 4107160 w 8303129"/>
                <a:gd name="connsiteY3" fmla="*/ 981736 h 4164662"/>
                <a:gd name="connsiteX4" fmla="*/ 5349552 w 8303129"/>
                <a:gd name="connsiteY4" fmla="*/ 534475 h 4164662"/>
                <a:gd name="connsiteX5" fmla="*/ 6999446 w 8303129"/>
                <a:gd name="connsiteY5" fmla="*/ 802831 h 4164662"/>
                <a:gd name="connsiteX6" fmla="*/ 8271655 w 8303129"/>
                <a:gd name="connsiteY6" fmla="*/ 2442788 h 4164662"/>
                <a:gd name="connsiteX7" fmla="*/ 6333525 w 8303129"/>
                <a:gd name="connsiteY7" fmla="*/ 3685179 h 4164662"/>
                <a:gd name="connsiteX0" fmla="*/ 0 w 8303129"/>
                <a:gd name="connsiteY0" fmla="*/ 3779379 h 3941717"/>
                <a:gd name="connsiteX1" fmla="*/ 2125548 w 8303129"/>
                <a:gd name="connsiteY1" fmla="*/ 2155775 h 3941717"/>
                <a:gd name="connsiteX2" fmla="*/ 3872029 w 8303129"/>
                <a:gd name="connsiteY2" fmla="*/ 320395 h 3941717"/>
                <a:gd name="connsiteX3" fmla="*/ 4107160 w 8303129"/>
                <a:gd name="connsiteY3" fmla="*/ 758791 h 3941717"/>
                <a:gd name="connsiteX4" fmla="*/ 5349552 w 8303129"/>
                <a:gd name="connsiteY4" fmla="*/ 311530 h 3941717"/>
                <a:gd name="connsiteX5" fmla="*/ 6999446 w 8303129"/>
                <a:gd name="connsiteY5" fmla="*/ 579886 h 3941717"/>
                <a:gd name="connsiteX6" fmla="*/ 8271655 w 8303129"/>
                <a:gd name="connsiteY6" fmla="*/ 2219843 h 3941717"/>
                <a:gd name="connsiteX7" fmla="*/ 6333525 w 8303129"/>
                <a:gd name="connsiteY7" fmla="*/ 3462234 h 3941717"/>
                <a:gd name="connsiteX0" fmla="*/ 0 w 8303129"/>
                <a:gd name="connsiteY0" fmla="*/ 4592122 h 4754460"/>
                <a:gd name="connsiteX1" fmla="*/ 2125548 w 8303129"/>
                <a:gd name="connsiteY1" fmla="*/ 2968518 h 4754460"/>
                <a:gd name="connsiteX2" fmla="*/ 3872029 w 8303129"/>
                <a:gd name="connsiteY2" fmla="*/ 1133138 h 4754460"/>
                <a:gd name="connsiteX3" fmla="*/ 4913450 w 8303129"/>
                <a:gd name="connsiteY3" fmla="*/ 332961 h 4754460"/>
                <a:gd name="connsiteX4" fmla="*/ 5349552 w 8303129"/>
                <a:gd name="connsiteY4" fmla="*/ 1124273 h 4754460"/>
                <a:gd name="connsiteX5" fmla="*/ 6999446 w 8303129"/>
                <a:gd name="connsiteY5" fmla="*/ 1392629 h 4754460"/>
                <a:gd name="connsiteX6" fmla="*/ 8271655 w 8303129"/>
                <a:gd name="connsiteY6" fmla="*/ 3032586 h 4754460"/>
                <a:gd name="connsiteX7" fmla="*/ 6333525 w 8303129"/>
                <a:gd name="connsiteY7" fmla="*/ 4274977 h 4754460"/>
                <a:gd name="connsiteX0" fmla="*/ 0 w 8303129"/>
                <a:gd name="connsiteY0" fmla="*/ 4294860 h 4457198"/>
                <a:gd name="connsiteX1" fmla="*/ 2125548 w 8303129"/>
                <a:gd name="connsiteY1" fmla="*/ 2671256 h 4457198"/>
                <a:gd name="connsiteX2" fmla="*/ 3872029 w 8303129"/>
                <a:gd name="connsiteY2" fmla="*/ 835876 h 4457198"/>
                <a:gd name="connsiteX3" fmla="*/ 4913450 w 8303129"/>
                <a:gd name="connsiteY3" fmla="*/ 35699 h 4457198"/>
                <a:gd name="connsiteX4" fmla="*/ 5349552 w 8303129"/>
                <a:gd name="connsiteY4" fmla="*/ 827011 h 4457198"/>
                <a:gd name="connsiteX5" fmla="*/ 6999446 w 8303129"/>
                <a:gd name="connsiteY5" fmla="*/ 1095367 h 4457198"/>
                <a:gd name="connsiteX6" fmla="*/ 8271655 w 8303129"/>
                <a:gd name="connsiteY6" fmla="*/ 2735324 h 4457198"/>
                <a:gd name="connsiteX7" fmla="*/ 6333525 w 8303129"/>
                <a:gd name="connsiteY7" fmla="*/ 3977715 h 4457198"/>
                <a:gd name="connsiteX0" fmla="*/ 0 w 8303129"/>
                <a:gd name="connsiteY0" fmla="*/ 4259161 h 4421499"/>
                <a:gd name="connsiteX1" fmla="*/ 2125548 w 8303129"/>
                <a:gd name="connsiteY1" fmla="*/ 2635557 h 4421499"/>
                <a:gd name="connsiteX2" fmla="*/ 3872029 w 8303129"/>
                <a:gd name="connsiteY2" fmla="*/ 800177 h 4421499"/>
                <a:gd name="connsiteX3" fmla="*/ 4913450 w 8303129"/>
                <a:gd name="connsiteY3" fmla="*/ 0 h 4421499"/>
                <a:gd name="connsiteX4" fmla="*/ 6999446 w 8303129"/>
                <a:gd name="connsiteY4" fmla="*/ 1059668 h 4421499"/>
                <a:gd name="connsiteX5" fmla="*/ 8271655 w 8303129"/>
                <a:gd name="connsiteY5" fmla="*/ 2699625 h 4421499"/>
                <a:gd name="connsiteX6" fmla="*/ 6333525 w 8303129"/>
                <a:gd name="connsiteY6" fmla="*/ 3942016 h 4421499"/>
                <a:gd name="connsiteX0" fmla="*/ 0 w 8303129"/>
                <a:gd name="connsiteY0" fmla="*/ 3721631 h 3883969"/>
                <a:gd name="connsiteX1" fmla="*/ 2125548 w 8303129"/>
                <a:gd name="connsiteY1" fmla="*/ 2098027 h 3883969"/>
                <a:gd name="connsiteX2" fmla="*/ 3872029 w 8303129"/>
                <a:gd name="connsiteY2" fmla="*/ 262647 h 3883969"/>
                <a:gd name="connsiteX3" fmla="*/ 6999446 w 8303129"/>
                <a:gd name="connsiteY3" fmla="*/ 522138 h 3883969"/>
                <a:gd name="connsiteX4" fmla="*/ 8271655 w 8303129"/>
                <a:gd name="connsiteY4" fmla="*/ 2162095 h 3883969"/>
                <a:gd name="connsiteX5" fmla="*/ 6333525 w 8303129"/>
                <a:gd name="connsiteY5" fmla="*/ 3404486 h 3883969"/>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514317 h 4676655"/>
                <a:gd name="connsiteX1" fmla="*/ 2125548 w 8303129"/>
                <a:gd name="connsiteY1" fmla="*/ 2890713 h 4676655"/>
                <a:gd name="connsiteX2" fmla="*/ 4742456 w 8303129"/>
                <a:gd name="connsiteY2" fmla="*/ 262648 h 4676655"/>
                <a:gd name="connsiteX3" fmla="*/ 6999446 w 8303129"/>
                <a:gd name="connsiteY3" fmla="*/ 1314824 h 4676655"/>
                <a:gd name="connsiteX4" fmla="*/ 8271655 w 8303129"/>
                <a:gd name="connsiteY4" fmla="*/ 2954781 h 4676655"/>
                <a:gd name="connsiteX5" fmla="*/ 6333525 w 8303129"/>
                <a:gd name="connsiteY5" fmla="*/ 4197172 h 4676655"/>
                <a:gd name="connsiteX0" fmla="*/ 0 w 8303129"/>
                <a:gd name="connsiteY0" fmla="*/ 4251669 h 4414007"/>
                <a:gd name="connsiteX1" fmla="*/ 2125548 w 8303129"/>
                <a:gd name="connsiteY1" fmla="*/ 2628065 h 4414007"/>
                <a:gd name="connsiteX2" fmla="*/ 4742456 w 8303129"/>
                <a:gd name="connsiteY2" fmla="*/ 0 h 4414007"/>
                <a:gd name="connsiteX3" fmla="*/ 6999446 w 8303129"/>
                <a:gd name="connsiteY3" fmla="*/ 1052176 h 4414007"/>
                <a:gd name="connsiteX4" fmla="*/ 8271655 w 8303129"/>
                <a:gd name="connsiteY4" fmla="*/ 2692133 h 4414007"/>
                <a:gd name="connsiteX5" fmla="*/ 6333525 w 8303129"/>
                <a:gd name="connsiteY5" fmla="*/ 3934524 h 4414007"/>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855325 h 4017663"/>
                <a:gd name="connsiteX1" fmla="*/ 2125548 w 8303129"/>
                <a:gd name="connsiteY1" fmla="*/ 2231721 h 4017663"/>
                <a:gd name="connsiteX2" fmla="*/ 4898216 w 8303129"/>
                <a:gd name="connsiteY2" fmla="*/ 0 h 4017663"/>
                <a:gd name="connsiteX3" fmla="*/ 6999446 w 8303129"/>
                <a:gd name="connsiteY3" fmla="*/ 655832 h 4017663"/>
                <a:gd name="connsiteX4" fmla="*/ 8271655 w 8303129"/>
                <a:gd name="connsiteY4" fmla="*/ 2295789 h 4017663"/>
                <a:gd name="connsiteX5" fmla="*/ 6333525 w 8303129"/>
                <a:gd name="connsiteY5" fmla="*/ 3538180 h 4017663"/>
                <a:gd name="connsiteX0" fmla="*/ 0 w 8303129"/>
                <a:gd name="connsiteY0" fmla="*/ 3516068 h 3678406"/>
                <a:gd name="connsiteX1" fmla="*/ 2125548 w 8303129"/>
                <a:gd name="connsiteY1" fmla="*/ 1892464 h 3678406"/>
                <a:gd name="connsiteX2" fmla="*/ 4962352 w 8303129"/>
                <a:gd name="connsiteY2" fmla="*/ 602057 h 3678406"/>
                <a:gd name="connsiteX3" fmla="*/ 6999446 w 8303129"/>
                <a:gd name="connsiteY3" fmla="*/ 316575 h 3678406"/>
                <a:gd name="connsiteX4" fmla="*/ 8271655 w 8303129"/>
                <a:gd name="connsiteY4" fmla="*/ 1956532 h 3678406"/>
                <a:gd name="connsiteX5" fmla="*/ 6333525 w 8303129"/>
                <a:gd name="connsiteY5" fmla="*/ 3198923 h 3678406"/>
                <a:gd name="connsiteX0" fmla="*/ 0 w 8303129"/>
                <a:gd name="connsiteY0" fmla="*/ 2914011 h 3076349"/>
                <a:gd name="connsiteX1" fmla="*/ 2125548 w 8303129"/>
                <a:gd name="connsiteY1" fmla="*/ 1290407 h 3076349"/>
                <a:gd name="connsiteX2" fmla="*/ 4962352 w 8303129"/>
                <a:gd name="connsiteY2" fmla="*/ 0 h 3076349"/>
                <a:gd name="connsiteX3" fmla="*/ 6889497 w 8303129"/>
                <a:gd name="connsiteY3" fmla="*/ 1721008 h 3076349"/>
                <a:gd name="connsiteX4" fmla="*/ 8271655 w 8303129"/>
                <a:gd name="connsiteY4" fmla="*/ 1354475 h 3076349"/>
                <a:gd name="connsiteX5" fmla="*/ 6333525 w 8303129"/>
                <a:gd name="connsiteY5" fmla="*/ 2596866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8271655 w 9192191"/>
                <a:gd name="connsiteY4" fmla="*/ 1354475 h 3076349"/>
                <a:gd name="connsiteX5" fmla="*/ 9192191 w 9192191"/>
                <a:gd name="connsiteY5" fmla="*/ 2646411 h 3076349"/>
                <a:gd name="connsiteX0" fmla="*/ 0 w 9192191"/>
                <a:gd name="connsiteY0" fmla="*/ 2914011 h 3076349"/>
                <a:gd name="connsiteX1" fmla="*/ 2125548 w 9192191"/>
                <a:gd name="connsiteY1" fmla="*/ 1290407 h 3076349"/>
                <a:gd name="connsiteX2" fmla="*/ 4962352 w 9192191"/>
                <a:gd name="connsiteY2" fmla="*/ 0 h 3076349"/>
                <a:gd name="connsiteX3" fmla="*/ 6889497 w 9192191"/>
                <a:gd name="connsiteY3" fmla="*/ 1721008 h 3076349"/>
                <a:gd name="connsiteX4" fmla="*/ 9192191 w 9192191"/>
                <a:gd name="connsiteY4" fmla="*/ 2646411 h 3076349"/>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978486 h 3140824"/>
                <a:gd name="connsiteX1" fmla="*/ 2125548 w 9192191"/>
                <a:gd name="connsiteY1" fmla="*/ 1354882 h 3140824"/>
                <a:gd name="connsiteX2" fmla="*/ 4962352 w 9192191"/>
                <a:gd name="connsiteY2" fmla="*/ 64475 h 3140824"/>
                <a:gd name="connsiteX3" fmla="*/ 6889497 w 9192191"/>
                <a:gd name="connsiteY3" fmla="*/ 1785483 h 3140824"/>
                <a:gd name="connsiteX4" fmla="*/ 9192191 w 9192191"/>
                <a:gd name="connsiteY4" fmla="*/ 2710886 h 3140824"/>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509948 h 2672286"/>
                <a:gd name="connsiteX1" fmla="*/ 2125548 w 9192191"/>
                <a:gd name="connsiteY1" fmla="*/ 886344 h 2672286"/>
                <a:gd name="connsiteX2" fmla="*/ 4898215 w 9192191"/>
                <a:gd name="connsiteY2" fmla="*/ 66596 h 2672286"/>
                <a:gd name="connsiteX3" fmla="*/ 6889497 w 9192191"/>
                <a:gd name="connsiteY3" fmla="*/ 1316945 h 2672286"/>
                <a:gd name="connsiteX4" fmla="*/ 9192191 w 9192191"/>
                <a:gd name="connsiteY4" fmla="*/ 2242348 h 2672286"/>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702941 h 2865279"/>
                <a:gd name="connsiteX1" fmla="*/ 2125548 w 9192191"/>
                <a:gd name="connsiteY1" fmla="*/ 1079337 h 2865279"/>
                <a:gd name="connsiteX2" fmla="*/ 4898215 w 9192191"/>
                <a:gd name="connsiteY2" fmla="*/ 259589 h 2865279"/>
                <a:gd name="connsiteX3" fmla="*/ 6889497 w 9192191"/>
                <a:gd name="connsiteY3" fmla="*/ 1509938 h 2865279"/>
                <a:gd name="connsiteX4" fmla="*/ 9192191 w 9192191"/>
                <a:gd name="connsiteY4" fmla="*/ 2435341 h 2865279"/>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9497 w 9192191"/>
                <a:gd name="connsiteY3" fmla="*/ 1732881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 name="connsiteX0" fmla="*/ 0 w 9192191"/>
                <a:gd name="connsiteY0" fmla="*/ 2925884 h 3088222"/>
                <a:gd name="connsiteX1" fmla="*/ 2125548 w 9192191"/>
                <a:gd name="connsiteY1" fmla="*/ 1302280 h 3088222"/>
                <a:gd name="connsiteX2" fmla="*/ 4898215 w 9192191"/>
                <a:gd name="connsiteY2" fmla="*/ 482532 h 3088222"/>
                <a:gd name="connsiteX3" fmla="*/ 6880334 w 9192191"/>
                <a:gd name="connsiteY3" fmla="*/ 2153995 h 3088222"/>
                <a:gd name="connsiteX4" fmla="*/ 9192191 w 9192191"/>
                <a:gd name="connsiteY4" fmla="*/ 2658284 h 308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91" h="3088222">
                  <a:moveTo>
                    <a:pt x="0" y="2925884"/>
                  </a:moveTo>
                  <a:cubicBezTo>
                    <a:pt x="175591" y="3088223"/>
                    <a:pt x="1642078" y="1659962"/>
                    <a:pt x="2125548" y="1302280"/>
                  </a:cubicBezTo>
                  <a:cubicBezTo>
                    <a:pt x="3046004" y="415936"/>
                    <a:pt x="3926216" y="0"/>
                    <a:pt x="4898215" y="482532"/>
                  </a:cubicBezTo>
                  <a:cubicBezTo>
                    <a:pt x="5774669" y="1012574"/>
                    <a:pt x="6137902" y="1688793"/>
                    <a:pt x="6880334" y="2153995"/>
                  </a:cubicBezTo>
                  <a:cubicBezTo>
                    <a:pt x="7970127" y="2892320"/>
                    <a:pt x="8565864" y="2985696"/>
                    <a:pt x="9192191" y="2658284"/>
                  </a:cubicBezTo>
                </a:path>
              </a:pathLst>
            </a:custGeom>
            <a:noFill/>
            <a:ln w="76200" cap="rnd" cmpd="sng" algn="ctr">
              <a:solidFill>
                <a:srgbClr val="CAC0B6">
                  <a:shade val="95000"/>
                  <a:satMod val="105000"/>
                </a:srgbClr>
              </a:solidFill>
              <a:prstDash val="sysDot"/>
            </a:ln>
            <a:effectLst/>
          </p:spPr>
          <p:txBody>
            <a:bodyPr rtlCol="0" anchor="ctr"/>
            <a:lstStyle/>
            <a:p>
              <a:pPr algn="ctr"/>
              <a:endParaRPr lang="fr-FR" dirty="0">
                <a:solidFill>
                  <a:srgbClr val="002060"/>
                </a:solidFill>
              </a:endParaRPr>
            </a:p>
          </p:txBody>
        </p:sp>
        <p:pic>
          <p:nvPicPr>
            <p:cNvPr id="26" name="Picture 5" descr="C:\_Clients\PPT\edenred-ppt\PWP30slides_Lea\preparation\picto_hom.png"/>
            <p:cNvPicPr>
              <a:picLocks noChangeAspect="1" noChangeArrowheads="1"/>
            </p:cNvPicPr>
            <p:nvPr/>
          </p:nvPicPr>
          <p:blipFill>
            <a:blip r:embed="rId5" cstate="print"/>
            <a:srcRect/>
            <a:stretch>
              <a:fillRect/>
            </a:stretch>
          </p:blipFill>
          <p:spPr bwMode="auto">
            <a:xfrm>
              <a:off x="432832" y="5344096"/>
              <a:ext cx="584614" cy="655579"/>
            </a:xfrm>
            <a:prstGeom prst="rect">
              <a:avLst/>
            </a:prstGeom>
            <a:noFill/>
          </p:spPr>
        </p:pic>
      </p:grpSp>
      <p:sp>
        <p:nvSpPr>
          <p:cNvPr id="28" name="Arrondir un rectangle avec un coin diagonal 27"/>
          <p:cNvSpPr/>
          <p:nvPr/>
        </p:nvSpPr>
        <p:spPr>
          <a:xfrm>
            <a:off x="1078317" y="1822244"/>
            <a:ext cx="3417527" cy="3243825"/>
          </a:xfrm>
          <a:prstGeom prst="round2DiagRect">
            <a:avLst>
              <a:gd name="adj1" fmla="val 7504"/>
              <a:gd name="adj2" fmla="val 0"/>
            </a:avLst>
          </a:prstGeom>
          <a:solidFill>
            <a:srgbClr val="E2E0D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sp>
        <p:nvSpPr>
          <p:cNvPr id="32" name="Espace réservé du contenu 2"/>
          <p:cNvSpPr txBox="1">
            <a:spLocks/>
          </p:cNvSpPr>
          <p:nvPr/>
        </p:nvSpPr>
        <p:spPr>
          <a:xfrm>
            <a:off x="1478351" y="1940785"/>
            <a:ext cx="2613598" cy="339349"/>
          </a:xfrm>
          <a:prstGeom prst="rect">
            <a:avLst/>
          </a:prstGeom>
        </p:spPr>
        <p:txBody>
          <a:bodyPr vert="horz" lIns="91440" tIns="45720" rIns="91440" bIns="45720" rtlCol="0">
            <a:noAutofit/>
          </a:bodyPr>
          <a:lstStyle/>
          <a:p>
            <a:pPr>
              <a:spcBef>
                <a:spcPct val="20000"/>
              </a:spcBef>
              <a:defRPr/>
            </a:pPr>
            <a:r>
              <a:rPr lang="fr-FR" sz="1900" b="1" dirty="0">
                <a:solidFill>
                  <a:srgbClr val="DC291A"/>
                </a:solidFill>
                <a:cs typeface="Helvetica" pitchFamily="34" charset="0"/>
              </a:rPr>
              <a:t>Votre kit de bienvenue</a:t>
            </a:r>
          </a:p>
        </p:txBody>
      </p:sp>
      <p:sp>
        <p:nvSpPr>
          <p:cNvPr id="34" name="Espace réservé du contenu 2"/>
          <p:cNvSpPr txBox="1">
            <a:spLocks/>
          </p:cNvSpPr>
          <p:nvPr/>
        </p:nvSpPr>
        <p:spPr>
          <a:xfrm>
            <a:off x="1279712" y="2400560"/>
            <a:ext cx="3151297" cy="2087192"/>
          </a:xfrm>
          <a:prstGeom prst="rect">
            <a:avLst/>
          </a:prstGeom>
        </p:spPr>
        <p:txBody>
          <a:bodyPr vert="horz" lIns="91440" tIns="45720" rIns="91440" bIns="45720" rtlCol="0">
            <a:normAutofit/>
          </a:bodyPr>
          <a:lstStyle/>
          <a:p>
            <a:pPr>
              <a:lnSpc>
                <a:spcPts val="1600"/>
              </a:lnSpc>
              <a:spcBef>
                <a:spcPts val="600"/>
              </a:spcBef>
              <a:spcAft>
                <a:spcPts val="300"/>
              </a:spcAft>
              <a:defRPr/>
            </a:pPr>
            <a:r>
              <a:rPr lang="fr-FR" sz="1400" dirty="0">
                <a:solidFill>
                  <a:srgbClr val="002060"/>
                </a:solidFill>
                <a:cs typeface="Helvetica" pitchFamily="34" charset="0"/>
              </a:rPr>
              <a:t>La carte et son courrier d'accompagnement.</a:t>
            </a:r>
          </a:p>
          <a:p>
            <a:pPr>
              <a:lnSpc>
                <a:spcPts val="1600"/>
              </a:lnSpc>
              <a:spcBef>
                <a:spcPts val="600"/>
              </a:spcBef>
              <a:spcAft>
                <a:spcPts val="300"/>
              </a:spcAft>
              <a:defRPr/>
            </a:pPr>
            <a:r>
              <a:rPr lang="fr-FR" sz="1400" dirty="0">
                <a:solidFill>
                  <a:srgbClr val="002060"/>
                </a:solidFill>
                <a:cs typeface="Helvetica" pitchFamily="34" charset="0"/>
              </a:rPr>
              <a:t>Un guide d’utilisation.</a:t>
            </a:r>
          </a:p>
          <a:p>
            <a:pPr>
              <a:lnSpc>
                <a:spcPts val="1600"/>
              </a:lnSpc>
              <a:spcBef>
                <a:spcPts val="600"/>
              </a:spcBef>
              <a:spcAft>
                <a:spcPts val="300"/>
              </a:spcAft>
              <a:defRPr/>
            </a:pPr>
            <a:r>
              <a:rPr lang="fr-FR" sz="1400" dirty="0">
                <a:solidFill>
                  <a:srgbClr val="002060"/>
                </a:solidFill>
                <a:cs typeface="Helvetica" pitchFamily="34" charset="0"/>
              </a:rPr>
              <a:t>Les conditions d’utilisation détaillées.</a:t>
            </a:r>
          </a:p>
          <a:p>
            <a:pPr>
              <a:lnSpc>
                <a:spcPts val="1600"/>
              </a:lnSpc>
              <a:spcBef>
                <a:spcPts val="600"/>
              </a:spcBef>
              <a:spcAft>
                <a:spcPts val="300"/>
              </a:spcAft>
              <a:defRPr/>
            </a:pPr>
            <a:r>
              <a:rPr lang="fr-FR" sz="1400" dirty="0">
                <a:solidFill>
                  <a:srgbClr val="002060"/>
                </a:solidFill>
                <a:cs typeface="Helvetica" pitchFamily="34" charset="0"/>
              </a:rPr>
              <a:t>La </a:t>
            </a:r>
            <a:r>
              <a:rPr lang="fr-FR" sz="1400" dirty="0" smtClean="0">
                <a:solidFill>
                  <a:srgbClr val="002060"/>
                </a:solidFill>
                <a:cs typeface="Helvetica" pitchFamily="34" charset="0"/>
              </a:rPr>
              <a:t>carte ainsi que </a:t>
            </a:r>
            <a:r>
              <a:rPr lang="fr-FR" sz="1400" dirty="0">
                <a:solidFill>
                  <a:srgbClr val="002060"/>
                </a:solidFill>
                <a:cs typeface="Helvetica" pitchFamily="34" charset="0"/>
              </a:rPr>
              <a:t>le code PIN </a:t>
            </a:r>
            <a:r>
              <a:rPr lang="fr-FR" sz="1400" dirty="0" smtClean="0">
                <a:solidFill>
                  <a:srgbClr val="002060"/>
                </a:solidFill>
                <a:cs typeface="Helvetica" pitchFamily="34" charset="0"/>
              </a:rPr>
              <a:t>sont </a:t>
            </a:r>
            <a:r>
              <a:rPr lang="fr-FR" sz="1400" b="1" dirty="0" smtClean="0">
                <a:solidFill>
                  <a:srgbClr val="002060"/>
                </a:solidFill>
                <a:cs typeface="Helvetica" pitchFamily="34" charset="0"/>
              </a:rPr>
              <a:t>envoyés </a:t>
            </a:r>
            <a:r>
              <a:rPr lang="fr-FR" sz="1400" b="1" dirty="0">
                <a:solidFill>
                  <a:srgbClr val="002060"/>
                </a:solidFill>
                <a:cs typeface="Helvetica" pitchFamily="34" charset="0"/>
              </a:rPr>
              <a:t>par courrier</a:t>
            </a:r>
            <a:r>
              <a:rPr lang="fr-FR" sz="1400" dirty="0">
                <a:solidFill>
                  <a:srgbClr val="002060"/>
                </a:solidFill>
                <a:cs typeface="Helvetica" pitchFamily="34" charset="0"/>
              </a:rPr>
              <a:t> séparément </a:t>
            </a:r>
            <a:r>
              <a:rPr lang="fr-FR" sz="1400" dirty="0" smtClean="0">
                <a:solidFill>
                  <a:srgbClr val="002060"/>
                </a:solidFill>
                <a:cs typeface="Helvetica" pitchFamily="34" charset="0"/>
              </a:rPr>
              <a:t>à votre domicile  en </a:t>
            </a:r>
            <a:r>
              <a:rPr lang="fr-FR" sz="1400" dirty="0" smtClean="0">
                <a:solidFill>
                  <a:srgbClr val="C00000"/>
                </a:solidFill>
                <a:cs typeface="Helvetica" pitchFamily="34" charset="0"/>
              </a:rPr>
              <a:t>enveloppe anonyme </a:t>
            </a:r>
            <a:r>
              <a:rPr lang="fr-FR" sz="1400" dirty="0" smtClean="0">
                <a:solidFill>
                  <a:srgbClr val="002060"/>
                </a:solidFill>
                <a:cs typeface="Helvetica" pitchFamily="34" charset="0"/>
              </a:rPr>
              <a:t>pour </a:t>
            </a:r>
            <a:r>
              <a:rPr lang="fr-FR" sz="1400" dirty="0">
                <a:solidFill>
                  <a:srgbClr val="002060"/>
                </a:solidFill>
                <a:cs typeface="Helvetica" pitchFamily="34" charset="0"/>
              </a:rPr>
              <a:t>des raisons de sécurité.</a:t>
            </a:r>
          </a:p>
        </p:txBody>
      </p:sp>
      <p:pic>
        <p:nvPicPr>
          <p:cNvPr id="35" name="Picture 2" descr="C:\_Clients\PPT\edenred-ppt\CORPORATE\preparation\puce_rouge.png"/>
          <p:cNvPicPr>
            <a:picLocks noChangeAspect="1" noChangeArrowheads="1"/>
          </p:cNvPicPr>
          <p:nvPr/>
        </p:nvPicPr>
        <p:blipFill>
          <a:blip r:embed="rId6" cstate="screen"/>
          <a:srcRect/>
          <a:stretch>
            <a:fillRect/>
          </a:stretch>
        </p:blipFill>
        <p:spPr bwMode="auto">
          <a:xfrm>
            <a:off x="1107771" y="2566338"/>
            <a:ext cx="147944" cy="131869"/>
          </a:xfrm>
          <a:prstGeom prst="rect">
            <a:avLst/>
          </a:prstGeom>
          <a:noFill/>
        </p:spPr>
      </p:pic>
      <p:pic>
        <p:nvPicPr>
          <p:cNvPr id="36" name="Picture 2" descr="C:\_Clients\PPT\edenred-ppt\CORPORATE\preparation\puce_rouge.png"/>
          <p:cNvPicPr>
            <a:picLocks noChangeAspect="1" noChangeArrowheads="1"/>
          </p:cNvPicPr>
          <p:nvPr/>
        </p:nvPicPr>
        <p:blipFill>
          <a:blip r:embed="rId6" cstate="screen"/>
          <a:srcRect/>
          <a:stretch>
            <a:fillRect/>
          </a:stretch>
        </p:blipFill>
        <p:spPr bwMode="auto">
          <a:xfrm>
            <a:off x="1078116" y="3312287"/>
            <a:ext cx="147944" cy="131869"/>
          </a:xfrm>
          <a:prstGeom prst="rect">
            <a:avLst/>
          </a:prstGeom>
          <a:noFill/>
        </p:spPr>
      </p:pic>
      <p:pic>
        <p:nvPicPr>
          <p:cNvPr id="39" name="Picture 2" descr="C:\_Clients\PPT\edenred-ppt\CORPORATE\preparation\puce_rouge.png"/>
          <p:cNvPicPr>
            <a:picLocks noChangeAspect="1" noChangeArrowheads="1"/>
          </p:cNvPicPr>
          <p:nvPr/>
        </p:nvPicPr>
        <p:blipFill>
          <a:blip r:embed="rId6" cstate="screen"/>
          <a:srcRect/>
          <a:stretch>
            <a:fillRect/>
          </a:stretch>
        </p:blipFill>
        <p:spPr bwMode="auto">
          <a:xfrm>
            <a:off x="1083411" y="3940868"/>
            <a:ext cx="147944" cy="131869"/>
          </a:xfrm>
          <a:prstGeom prst="rect">
            <a:avLst/>
          </a:prstGeom>
          <a:noFill/>
        </p:spPr>
      </p:pic>
      <p:sp>
        <p:nvSpPr>
          <p:cNvPr id="48" name="Rectangle à coins arrondis 47">
            <a:hlinkClick r:id="" action="ppaction://noaction"/>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42" name="Picture 3"/>
          <p:cNvPicPr>
            <a:picLocks noChangeAspect="1" noChangeArrowheads="1"/>
          </p:cNvPicPr>
          <p:nvPr/>
        </p:nvPicPr>
        <p:blipFill>
          <a:blip r:embed="rId7" cstate="print"/>
          <a:srcRect/>
          <a:stretch>
            <a:fillRect/>
          </a:stretch>
        </p:blipFill>
        <p:spPr bwMode="auto">
          <a:xfrm rot="1134478">
            <a:off x="5654360" y="3963101"/>
            <a:ext cx="1570014" cy="2284666"/>
          </a:xfrm>
          <a:prstGeom prst="rect">
            <a:avLst/>
          </a:prstGeom>
          <a:noFill/>
          <a:ln w="9525">
            <a:solidFill>
              <a:schemeClr val="tx2">
                <a:lumMod val="90000"/>
              </a:schemeClr>
            </a:solidFill>
            <a:miter lim="800000"/>
            <a:headEnd/>
            <a:tailEnd/>
          </a:ln>
        </p:spPr>
      </p:pic>
      <p:grpSp>
        <p:nvGrpSpPr>
          <p:cNvPr id="5" name="Groupe 4"/>
          <p:cNvGrpSpPr/>
          <p:nvPr/>
        </p:nvGrpSpPr>
        <p:grpSpPr>
          <a:xfrm>
            <a:off x="3556254" y="4674361"/>
            <a:ext cx="1256230" cy="1904438"/>
            <a:chOff x="5826988" y="2736881"/>
            <a:chExt cx="1577182" cy="2298500"/>
          </a:xfrm>
        </p:grpSpPr>
        <p:pic>
          <p:nvPicPr>
            <p:cNvPr id="50" name="Picture 2"/>
            <p:cNvPicPr>
              <a:picLocks noChangeAspect="1" noChangeArrowheads="1"/>
            </p:cNvPicPr>
            <p:nvPr/>
          </p:nvPicPr>
          <p:blipFill>
            <a:blip r:embed="rId8" cstate="print"/>
            <a:srcRect/>
            <a:stretch>
              <a:fillRect/>
            </a:stretch>
          </p:blipFill>
          <p:spPr bwMode="auto">
            <a:xfrm rot="20239569">
              <a:off x="5826988" y="2736881"/>
              <a:ext cx="1577182" cy="2298500"/>
            </a:xfrm>
            <a:prstGeom prst="rect">
              <a:avLst/>
            </a:prstGeom>
            <a:noFill/>
            <a:ln w="9525">
              <a:solidFill>
                <a:schemeClr val="tx2">
                  <a:lumMod val="90000"/>
                </a:schemeClr>
              </a:solidFill>
              <a:miter lim="800000"/>
              <a:headEnd/>
              <a:tailEnd/>
            </a:ln>
          </p:spPr>
        </p:pic>
        <p:sp>
          <p:nvSpPr>
            <p:cNvPr id="3" name="Rectangle 2"/>
            <p:cNvSpPr/>
            <p:nvPr/>
          </p:nvSpPr>
          <p:spPr>
            <a:xfrm rot="20151574">
              <a:off x="6940868" y="3517245"/>
              <a:ext cx="105556" cy="9519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grpSp>
        <p:nvGrpSpPr>
          <p:cNvPr id="21" name="Groupe 20"/>
          <p:cNvGrpSpPr/>
          <p:nvPr/>
        </p:nvGrpSpPr>
        <p:grpSpPr>
          <a:xfrm>
            <a:off x="4646973" y="5818706"/>
            <a:ext cx="1303840" cy="1043735"/>
            <a:chOff x="470592" y="2056740"/>
            <a:chExt cx="3883185" cy="3108521"/>
          </a:xfrm>
        </p:grpSpPr>
        <p:pic>
          <p:nvPicPr>
            <p:cNvPr id="22" name="Picture 2" descr="C:\_Clients\PPT\edenred-ppt\Masque_personnalisable\graphisme\carte.png"/>
            <p:cNvPicPr>
              <a:picLocks noChangeAspect="1" noChangeArrowheads="1"/>
            </p:cNvPicPr>
            <p:nvPr userDrawn="1"/>
          </p:nvPicPr>
          <p:blipFill>
            <a:blip r:embed="rId9" cstate="print"/>
            <a:stretch>
              <a:fillRect/>
            </a:stretch>
          </p:blipFill>
          <p:spPr bwMode="auto">
            <a:xfrm>
              <a:off x="470592" y="2056740"/>
              <a:ext cx="3883185" cy="3108521"/>
            </a:xfrm>
            <a:prstGeom prst="rect">
              <a:avLst/>
            </a:prstGeom>
            <a:noFill/>
          </p:spPr>
        </p:pic>
        <p:sp>
          <p:nvSpPr>
            <p:cNvPr id="24" name="Rectangle 23"/>
            <p:cNvSpPr/>
            <p:nvPr userDrawn="1"/>
          </p:nvSpPr>
          <p:spPr>
            <a:xfrm rot="718928">
              <a:off x="3259607" y="2656493"/>
              <a:ext cx="289431" cy="27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30" name="Espace réservé du contenu 2"/>
          <p:cNvSpPr txBox="1">
            <a:spLocks/>
          </p:cNvSpPr>
          <p:nvPr/>
        </p:nvSpPr>
        <p:spPr>
          <a:xfrm>
            <a:off x="4842286" y="1940786"/>
            <a:ext cx="2613598" cy="339349"/>
          </a:xfrm>
          <a:prstGeom prst="rect">
            <a:avLst/>
          </a:prstGeom>
        </p:spPr>
        <p:txBody>
          <a:bodyPr vert="horz" lIns="91440" tIns="45720" rIns="91440" bIns="45720" rtlCol="0">
            <a:noAutofit/>
          </a:bodyPr>
          <a:lstStyle/>
          <a:p>
            <a:pPr algn="ctr">
              <a:spcBef>
                <a:spcPct val="20000"/>
              </a:spcBef>
              <a:defRPr/>
            </a:pPr>
            <a:r>
              <a:rPr lang="fr-FR" sz="1900" b="1" dirty="0" smtClean="0">
                <a:solidFill>
                  <a:srgbClr val="DC291A"/>
                </a:solidFill>
                <a:cs typeface="Helvetica" pitchFamily="34" charset="0"/>
              </a:rPr>
              <a:t>Surveillez Votre</a:t>
            </a:r>
          </a:p>
          <a:p>
            <a:pPr algn="ctr">
              <a:spcBef>
                <a:spcPct val="20000"/>
              </a:spcBef>
              <a:defRPr/>
            </a:pPr>
            <a:r>
              <a:rPr lang="fr-FR" sz="1900" b="1" dirty="0" smtClean="0">
                <a:solidFill>
                  <a:srgbClr val="DC291A"/>
                </a:solidFill>
                <a:cs typeface="Helvetica" pitchFamily="34" charset="0"/>
              </a:rPr>
              <a:t>Boîte aux Lettres !</a:t>
            </a:r>
            <a:endParaRPr lang="fr-FR" sz="1900" b="1" dirty="0">
              <a:solidFill>
                <a:srgbClr val="DC291A"/>
              </a:solidFill>
              <a:cs typeface="Helvetica" pitchFamily="34" charset="0"/>
            </a:endParaRPr>
          </a:p>
        </p:txBody>
      </p:sp>
    </p:spTree>
    <p:extLst>
      <p:ext uri="{BB962C8B-B14F-4D97-AF65-F5344CB8AC3E}">
        <p14:creationId xmlns:p14="http://schemas.microsoft.com/office/powerpoint/2010/main" val="2408217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remise</a:t>
            </a:r>
            <a:endParaRPr lang="fr-FR" dirty="0"/>
          </a:p>
        </p:txBody>
      </p:sp>
      <p:sp>
        <p:nvSpPr>
          <p:cNvPr id="42" name="Rectangle à coins arrondis 41">
            <a:hlinkClick r:id="rId3" action="ppaction://hlinksldjump"/>
          </p:cNvPr>
          <p:cNvSpPr/>
          <p:nvPr/>
        </p:nvSpPr>
        <p:spPr>
          <a:xfrm>
            <a:off x="7734299" y="60746"/>
            <a:ext cx="1381125" cy="548854"/>
          </a:xfrm>
          <a:prstGeom prst="roundRect">
            <a:avLst>
              <a:gd name="adj" fmla="val 12277"/>
            </a:avLst>
          </a:prstGeom>
          <a:solidFill>
            <a:srgbClr val="DC291A">
              <a:alpha val="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FFFF"/>
              </a:solidFill>
            </a:endParaRPr>
          </a:p>
        </p:txBody>
      </p:sp>
      <p:pic>
        <p:nvPicPr>
          <p:cNvPr id="9" name="Image 8"/>
          <p:cNvPicPr>
            <a:picLocks noChangeAspect="1"/>
          </p:cNvPicPr>
          <p:nvPr/>
        </p:nvPicPr>
        <p:blipFill>
          <a:blip r:embed="rId4"/>
          <a:stretch>
            <a:fillRect/>
          </a:stretch>
        </p:blipFill>
        <p:spPr>
          <a:xfrm>
            <a:off x="2251354" y="2124529"/>
            <a:ext cx="6072505" cy="1934741"/>
          </a:xfrm>
          <a:prstGeom prst="rect">
            <a:avLst/>
          </a:prstGeom>
        </p:spPr>
      </p:pic>
      <p:sp>
        <p:nvSpPr>
          <p:cNvPr id="10" name="Rectangle 9"/>
          <p:cNvSpPr/>
          <p:nvPr/>
        </p:nvSpPr>
        <p:spPr>
          <a:xfrm>
            <a:off x="859283" y="1781506"/>
            <a:ext cx="8149266" cy="400110"/>
          </a:xfrm>
          <a:prstGeom prst="rect">
            <a:avLst/>
          </a:prstGeom>
        </p:spPr>
        <p:txBody>
          <a:bodyPr wrap="square">
            <a:spAutoFit/>
          </a:bodyPr>
          <a:lstStyle/>
          <a:p>
            <a:r>
              <a:rPr lang="fr-FR" sz="2000" b="1" dirty="0" smtClean="0">
                <a:solidFill>
                  <a:srgbClr val="002060"/>
                </a:solidFill>
                <a:ea typeface="+mj-ea"/>
                <a:cs typeface="+mj-cs"/>
              </a:rPr>
              <a:t>Pour la carte : je consulte les rechargements et nouveau solde</a:t>
            </a:r>
          </a:p>
        </p:txBody>
      </p:sp>
      <p:grpSp>
        <p:nvGrpSpPr>
          <p:cNvPr id="15" name="Groupe 19"/>
          <p:cNvGrpSpPr/>
          <p:nvPr/>
        </p:nvGrpSpPr>
        <p:grpSpPr>
          <a:xfrm>
            <a:off x="859283" y="4721568"/>
            <a:ext cx="872848" cy="595361"/>
            <a:chOff x="851178" y="3591378"/>
            <a:chExt cx="872848" cy="595361"/>
          </a:xfrm>
        </p:grpSpPr>
        <p:pic>
          <p:nvPicPr>
            <p:cNvPr id="16" name="Image 15"/>
            <p:cNvPicPr/>
            <p:nvPr/>
          </p:nvPicPr>
          <p:blipFill rotWithShape="1">
            <a:blip r:embed="rId5" cstate="screen">
              <a:extLst>
                <a:ext uri="{28A0092B-C50C-407E-A947-70E740481C1C}">
                  <a14:useLocalDpi xmlns:a14="http://schemas.microsoft.com/office/drawing/2010/main" val="0"/>
                </a:ext>
              </a:extLst>
            </a:blip>
            <a:srcRect l="12869" t="17169" r="12782"/>
            <a:stretch/>
          </p:blipFill>
          <p:spPr bwMode="auto">
            <a:xfrm>
              <a:off x="851178" y="3591378"/>
              <a:ext cx="872848" cy="595361"/>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962025" y="3659010"/>
              <a:ext cx="625000" cy="3688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FF"/>
                  </a:solidFill>
                </a:rPr>
                <a:t>@</a:t>
              </a:r>
              <a:endParaRPr lang="fr-FR" sz="2000" b="1" dirty="0">
                <a:solidFill>
                  <a:srgbClr val="FFFFFF"/>
                </a:solidFill>
              </a:endParaRPr>
            </a:p>
          </p:txBody>
        </p:sp>
      </p:grpSp>
      <p:sp>
        <p:nvSpPr>
          <p:cNvPr id="18" name="ZoneTexte 17"/>
          <p:cNvSpPr txBox="1"/>
          <p:nvPr/>
        </p:nvSpPr>
        <p:spPr>
          <a:xfrm>
            <a:off x="1987203" y="4661933"/>
            <a:ext cx="6308034" cy="338554"/>
          </a:xfrm>
          <a:prstGeom prst="rect">
            <a:avLst/>
          </a:prstGeom>
          <a:noFill/>
        </p:spPr>
        <p:txBody>
          <a:bodyPr wrap="square" rtlCol="0">
            <a:spAutoFit/>
          </a:bodyPr>
          <a:lstStyle/>
          <a:p>
            <a:r>
              <a:rPr lang="fr-FR" sz="1600" dirty="0" smtClean="0">
                <a:solidFill>
                  <a:srgbClr val="002060"/>
                </a:solidFill>
                <a:cs typeface="Calibri" pitchFamily="34" charset="0"/>
              </a:rPr>
              <a:t>A chaque chargement vous êtes directement prévenus par email*.</a:t>
            </a:r>
            <a:endParaRPr lang="fr-FR" sz="1600" dirty="0">
              <a:solidFill>
                <a:srgbClr val="002060"/>
              </a:solidFill>
            </a:endParaRPr>
          </a:p>
        </p:txBody>
      </p:sp>
      <p:sp>
        <p:nvSpPr>
          <p:cNvPr id="19" name="Rectangle 18"/>
          <p:cNvSpPr/>
          <p:nvPr/>
        </p:nvSpPr>
        <p:spPr>
          <a:xfrm>
            <a:off x="1987203" y="4931527"/>
            <a:ext cx="8265941" cy="230832"/>
          </a:xfrm>
          <a:prstGeom prst="rect">
            <a:avLst/>
          </a:prstGeom>
        </p:spPr>
        <p:txBody>
          <a:bodyPr wrap="square">
            <a:spAutoFit/>
          </a:bodyPr>
          <a:lstStyle/>
          <a:p>
            <a:r>
              <a:rPr lang="fr-FR" sz="900" dirty="0" smtClean="0">
                <a:solidFill>
                  <a:srgbClr val="D9D9D9">
                    <a:lumMod val="25000"/>
                  </a:srgbClr>
                </a:solidFill>
              </a:rPr>
              <a:t>*Si l’alerte sur votre Espace Personnel a été activée</a:t>
            </a:r>
          </a:p>
        </p:txBody>
      </p:sp>
    </p:spTree>
    <p:extLst>
      <p:ext uri="{BB962C8B-B14F-4D97-AF65-F5344CB8AC3E}">
        <p14:creationId xmlns:p14="http://schemas.microsoft.com/office/powerpoint/2010/main" val="242514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Edenred">
      <a:dk1>
        <a:srgbClr val="002060"/>
      </a:dk1>
      <a:lt1>
        <a:srgbClr val="FFFFFF"/>
      </a:lt1>
      <a:dk2>
        <a:srgbClr val="D9D9D9"/>
      </a:dk2>
      <a:lt2>
        <a:srgbClr val="FFFFFF"/>
      </a:lt2>
      <a:accent1>
        <a:srgbClr val="0086C2"/>
      </a:accent1>
      <a:accent2>
        <a:srgbClr val="DC291A"/>
      </a:accent2>
      <a:accent3>
        <a:srgbClr val="009B49"/>
      </a:accent3>
      <a:accent4>
        <a:srgbClr val="69396A"/>
      </a:accent4>
      <a:accent5>
        <a:srgbClr val="FBB033"/>
      </a:accent5>
      <a:accent6>
        <a:srgbClr val="6A726E"/>
      </a:accent6>
      <a:hlink>
        <a:srgbClr val="DC291A"/>
      </a:hlink>
      <a:folHlink>
        <a:srgbClr val="D9D9D9"/>
      </a:folHlink>
    </a:clrScheme>
    <a:fontScheme name="Edenr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mmaire et vierge">
  <a:themeElements>
    <a:clrScheme name="Personnalisé 17">
      <a:dk1>
        <a:srgbClr val="DC291A"/>
      </a:dk1>
      <a:lt1>
        <a:srgbClr val="FFFFFF"/>
      </a:lt1>
      <a:dk2>
        <a:srgbClr val="333333"/>
      </a:dk2>
      <a:lt2>
        <a:srgbClr val="766A63"/>
      </a:lt2>
      <a:accent1>
        <a:srgbClr val="CAC0B6"/>
      </a:accent1>
      <a:accent2>
        <a:srgbClr val="BDB1A6"/>
      </a:accent2>
      <a:accent3>
        <a:srgbClr val="FFFFFF"/>
      </a:accent3>
      <a:accent4>
        <a:srgbClr val="BC2114"/>
      </a:accent4>
      <a:accent5>
        <a:srgbClr val="E1DCD7"/>
      </a:accent5>
      <a:accent6>
        <a:srgbClr val="ABA096"/>
      </a:accent6>
      <a:hlink>
        <a:srgbClr val="FFFFFF"/>
      </a:hlink>
      <a:folHlink>
        <a:srgbClr val="3E372F"/>
      </a:folHlink>
    </a:clrScheme>
    <a:fontScheme name="Sommaire et vier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mmaire et vierge 1">
        <a:dk1>
          <a:srgbClr val="DC291A"/>
        </a:dk1>
        <a:lt1>
          <a:srgbClr val="FFFFFF"/>
        </a:lt1>
        <a:dk2>
          <a:srgbClr val="333333"/>
        </a:dk2>
        <a:lt2>
          <a:srgbClr val="766A63"/>
        </a:lt2>
        <a:accent1>
          <a:srgbClr val="CAC0B6"/>
        </a:accent1>
        <a:accent2>
          <a:srgbClr val="BDB1A6"/>
        </a:accent2>
        <a:accent3>
          <a:srgbClr val="FFFFFF"/>
        </a:accent3>
        <a:accent4>
          <a:srgbClr val="BC2114"/>
        </a:accent4>
        <a:accent5>
          <a:srgbClr val="E1DCD7"/>
        </a:accent5>
        <a:accent6>
          <a:srgbClr val="ABA096"/>
        </a:accent6>
        <a:hlink>
          <a:srgbClr val="AA9C8F"/>
        </a:hlink>
        <a:folHlink>
          <a:srgbClr val="766A6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1505</Words>
  <Application>Microsoft Office PowerPoint</Application>
  <PresentationFormat>Affichage à l'écran (4:3)</PresentationFormat>
  <Paragraphs>317</Paragraphs>
  <Slides>31</Slides>
  <Notes>26</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1_Thème Office</vt:lpstr>
      <vt:lpstr>Sommaire et vierge</vt:lpstr>
      <vt:lpstr>La carte Ticket Restaurant® s’invite au menu !</vt:lpstr>
      <vt:lpstr>Présentation PowerPoint</vt:lpstr>
      <vt:lpstr>La carte Ticket Restaurant®</vt:lpstr>
      <vt:lpstr>Zoom sur la carte</vt:lpstr>
      <vt:lpstr>Comment ca marche ?</vt:lpstr>
      <vt:lpstr>Quand va se dérouler la mise en place de la carte ?</vt:lpstr>
      <vt:lpstr>Un parcours pas à pas</vt:lpstr>
      <vt:lpstr>La réception</vt:lpstr>
      <vt:lpstr>La remise</vt:lpstr>
      <vt:lpstr>Où et comment utiliser la carte ?</vt:lpstr>
      <vt:lpstr>Où l’utiliser ?</vt:lpstr>
      <vt:lpstr>L‘utilisation au quotidien</vt:lpstr>
      <vt:lpstr>La fonction « paiement sans contact »</vt:lpstr>
      <vt:lpstr>La règlementation du titre restaurant</vt:lpstr>
      <vt:lpstr>L‘utilisation au quotidien</vt:lpstr>
      <vt:lpstr>Les dates de validité</vt:lpstr>
      <vt:lpstr>L’encaissement en Grande et Moyenne Surface</vt:lpstr>
      <vt:lpstr>Consulter mon compte</vt:lpstr>
      <vt:lpstr>MyEdenred : votre Espace Personnel en ligne</vt:lpstr>
      <vt:lpstr>L’ Espace Personnel</vt:lpstr>
      <vt:lpstr>L'application mobile gratuite</vt:lpstr>
      <vt:lpstr>L'application mobile gratuite</vt:lpstr>
      <vt:lpstr>L'application mobile gratuite</vt:lpstr>
      <vt:lpstr>Le service SMS pour consulter votre solde</vt:lpstr>
      <vt:lpstr>Le Service Client </vt:lpstr>
      <vt:lpstr>Vos avantages</vt:lpstr>
      <vt:lpstr>Le club d’avantages</vt:lpstr>
      <vt:lpstr>Questions   &amp;   Réponses</vt:lpstr>
      <vt:lpstr>Les réponses à vos questions</vt:lpstr>
      <vt:lpstr>Les réponses à vos questions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carte Ticket Restaurant®, vous allez vite y prendre goût.</dc:title>
  <dc:creator>LANDRIEU Léa</dc:creator>
  <cp:lastModifiedBy>Eric GERENT</cp:lastModifiedBy>
  <cp:revision>401</cp:revision>
  <cp:lastPrinted>2017-02-22T08:17:23Z</cp:lastPrinted>
  <dcterms:created xsi:type="dcterms:W3CDTF">2013-12-20T08:07:29Z</dcterms:created>
  <dcterms:modified xsi:type="dcterms:W3CDTF">2017-02-22T08:18:16Z</dcterms:modified>
</cp:coreProperties>
</file>